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9" r:id="rId4"/>
    <p:sldId id="281" r:id="rId5"/>
    <p:sldId id="282" r:id="rId6"/>
    <p:sldId id="283" r:id="rId7"/>
    <p:sldId id="284" r:id="rId8"/>
    <p:sldId id="260" r:id="rId9"/>
    <p:sldId id="261" r:id="rId10"/>
    <p:sldId id="257" r:id="rId11"/>
    <p:sldId id="263" r:id="rId12"/>
    <p:sldId id="264" r:id="rId13"/>
    <p:sldId id="265" r:id="rId14"/>
    <p:sldId id="266" r:id="rId15"/>
    <p:sldId id="267" r:id="rId16"/>
    <p:sldId id="262" r:id="rId17"/>
    <p:sldId id="269" r:id="rId18"/>
    <p:sldId id="270" r:id="rId19"/>
    <p:sldId id="287" r:id="rId20"/>
    <p:sldId id="271" r:id="rId21"/>
    <p:sldId id="289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6" r:id="rId30"/>
    <p:sldId id="278" r:id="rId31"/>
    <p:sldId id="285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66"/>
    <a:srgbClr val="CC0066"/>
    <a:srgbClr val="D7E4BD"/>
    <a:srgbClr val="C5FBDB"/>
    <a:srgbClr val="DCE9C5"/>
    <a:srgbClr val="C7E7CF"/>
    <a:srgbClr val="E3A5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7639-051F-4D02-A44F-A0B9067D0F4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D781-BC76-49BE-AB95-95565032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2;&#1091;&#1085;&#1082;&#1094;%20&#1075;&#1088;&#1072;&#1084;\&#1084;&#1072;&#1090;&#1077;&#1084;&#1072;&#1090;&#1080;&#1095;&#1077;&#1089;&#1082;&#1072;&#1103;%20&#1075;&#1088;&#1072;&#1084;&#1086;&#1090;&#1085;&#1086;&#1089;&#1090;&#1100;\mix_12s%20(audio-joiner.com).mp3" TargetMode="External"/><Relationship Id="rId6" Type="http://schemas.microsoft.com/office/2007/relationships/media" Target="file:///G:\&#1092;&#1091;&#1085;&#1082;&#1094;%20&#1075;&#1088;&#1072;&#1084;\&#1084;&#1072;&#1090;&#1077;&#1084;&#1072;&#1090;&#1080;&#1095;&#1077;&#1089;&#1082;&#1072;&#1103;%20&#1075;&#1088;&#1072;&#1084;&#1086;&#1090;&#1085;&#1086;&#1089;&#1090;&#1100;\mix_12s%20(audio-joiner.com).mp3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opyty-vpr-4-klass-5057706.html" TargetMode="External"/><Relationship Id="rId3" Type="http://schemas.openxmlformats.org/officeDocument/2006/relationships/hyperlink" Target="https://education.yandex.ru/lab/classes/176121/library/nature/theme/36788/lessons/" TargetMode="External"/><Relationship Id="rId7" Type="http://schemas.openxmlformats.org/officeDocument/2006/relationships/hyperlink" Target="https://infourok.ru/vpr-po-okruzhayushemu-miru-zadanie-2-rabota-s-grafikom-prognoza-pogody-5121050.html" TargetMode="External"/><Relationship Id="rId2" Type="http://schemas.openxmlformats.org/officeDocument/2006/relationships/hyperlink" Target="https://perm.hse.ru/data/2019/11/07/1531937790/&#1057;&#1073;&#1086;&#1088;&#1085;&#1080;&#1082;%20%20&#1079;&#1072;&#1076;&#1072;&#1095;%201-4%20&#1082;&#1083;&#1072;&#1089;&#1089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lab/classes/176121/library/mathematics/theme/7432/problems/" TargetMode="External"/><Relationship Id="rId5" Type="http://schemas.openxmlformats.org/officeDocument/2006/relationships/hyperlink" Target="https://education.yandex.ru/lab/classes/125679/library/mathematics/theme/6146/" TargetMode="External"/><Relationship Id="rId4" Type="http://schemas.openxmlformats.org/officeDocument/2006/relationships/hyperlink" Target="https://education.yandex.ru/lab/classes/125679/library/functional-literacy/theme/43492/lessons/" TargetMode="External"/><Relationship Id="rId9" Type="http://schemas.openxmlformats.org/officeDocument/2006/relationships/hyperlink" Target="https://yandex.ru/images/search?cbir_id=1816159/oN0XWMtkaGgiA5XHv-DN4w1913&amp;family=yes&amp;noreask=1&amp;rpt=imageview&amp;nomisspell=1&amp;url=https://avatars.mds.yandex.net/get-images-cbir/1816159/oN0XWMtkaGgiA5XHv-DN4w1913/orig&amp;cbir_page=simil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ItzFAhB6A" TargetMode="External"/><Relationship Id="rId2" Type="http://schemas.openxmlformats.org/officeDocument/2006/relationships/hyperlink" Target="https://disk.yandex.ru/d/ZFZ7r8Ic6Eij-A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disk.yandex.ru/d/ZFZ7r8Ic6Eij-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https://kartinkin.com/uploads/posts/2021-04/1617282883_30-p-fon-dlya-bannera-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69" y="274638"/>
            <a:ext cx="8579296" cy="9683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ОБЩЕОБРАЗОВАТЕЛЬНОЕ УЧРЕЖДЕНИЕ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«СРЕДНЯЯ ШКОЛА №2»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Представление программы</a:t>
            </a:r>
          </a:p>
          <a:p>
            <a:pPr algn="ctr">
              <a:lnSpc>
                <a:spcPts val="4000"/>
              </a:lnSpc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курса внеурочной деятельности</a:t>
            </a:r>
          </a:p>
          <a:p>
            <a:pPr algn="ctr">
              <a:lnSpc>
                <a:spcPts val="4000"/>
              </a:lnSpc>
              <a:buNone/>
            </a:pPr>
            <a:r>
              <a:rPr lang="ru-RU" sz="4400" b="1" dirty="0" smtClean="0">
                <a:solidFill>
                  <a:srgbClr val="993366"/>
                </a:solidFill>
              </a:rPr>
              <a:t>«Функциональная грамотность»</a:t>
            </a:r>
          </a:p>
          <a:p>
            <a:pPr algn="ctr">
              <a:lnSpc>
                <a:spcPts val="4000"/>
              </a:lnSpc>
              <a:buNone/>
            </a:pPr>
            <a:endParaRPr lang="ru-RU" sz="4400" b="1" dirty="0" smtClean="0">
              <a:solidFill>
                <a:srgbClr val="CC0066"/>
              </a:solidFill>
            </a:endParaRPr>
          </a:p>
          <a:p>
            <a:pPr>
              <a:lnSpc>
                <a:spcPts val="2300"/>
              </a:lnSpc>
              <a:buNone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Подготовили: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Коршунова О.В.,</a:t>
            </a:r>
          </a:p>
          <a:p>
            <a:pPr>
              <a:lnSpc>
                <a:spcPts val="23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Чёрная Н.С.</a:t>
            </a:r>
          </a:p>
          <a:p>
            <a:pPr>
              <a:lnSpc>
                <a:spcPts val="4000"/>
              </a:lnSpc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г. Переславль-Залесский</a:t>
            </a:r>
          </a:p>
        </p:txBody>
      </p:sp>
      <p:pic>
        <p:nvPicPr>
          <p:cNvPr id="37900" name="Picture 12" descr="https://www.clipartmax.com/png/middle/74-741770_course-clipart-literacy-mkcl-course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00438"/>
            <a:ext cx="2071702" cy="291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ПРИМЕРЫ  ЗАДАНИЙ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4542973" cy="478634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214554"/>
            <a:ext cx="6581043" cy="43577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ПРИМЕРЫ  ЗАДАНИЙ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736"/>
            <a:ext cx="6630850" cy="27860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71810"/>
            <a:ext cx="4184068" cy="335758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428736"/>
            <a:ext cx="6830540" cy="50026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ОРГАНИЗАЦИЯ  РАБОТЫ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g2.freepng.ru/20180312/bkq/kisspng-student-computer-cartoon-clip-art-sitting-in-front-of-the-computer-to-learn-the-litt-5aa6027e2fe6c0.575797001520829054196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14422"/>
            <a:ext cx="3643338" cy="3643338"/>
          </a:xfrm>
          <a:prstGeom prst="rect">
            <a:avLst/>
          </a:prstGeom>
          <a:noFill/>
        </p:spPr>
      </p:pic>
      <p:pic>
        <p:nvPicPr>
          <p:cNvPr id="19460" name="Picture 4" descr="https://e7.pngegg.com/pngimages/359/664/png-clipart-interactive-whiteboard-interactivity-teacher-dry-erase-boards-learning-teacher-dryerase-boards-teacher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357297"/>
            <a:ext cx="5286380" cy="4405317"/>
          </a:xfrm>
          <a:prstGeom prst="rect">
            <a:avLst/>
          </a:prstGeom>
          <a:noFill/>
        </p:spPr>
      </p:pic>
      <p:pic>
        <p:nvPicPr>
          <p:cNvPr id="19466" name="Picture 10" descr="https://ds05.infourok.ru/uploads/ex/077a/000ab5d9-5928dcc2/hello_html_530a326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928934"/>
            <a:ext cx="4437354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ФИНАНСОВАЯ ГРАМОТНОСТЬ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428736"/>
            <a:ext cx="3786214" cy="492922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m0-tub-ru.yandex.net/i?id=08805a0cd8d45df97d29ec9f7847b071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14290"/>
            <a:ext cx="3143272" cy="87599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7286676" cy="55721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9" y="1285860"/>
            <a:ext cx="7930850" cy="50803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643050"/>
            <a:ext cx="7286676" cy="488132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ФОРМЫ ОРГАНИЗАЦИИ</a:t>
            </a:r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24578" name="Picture 2" descr="https://w1.pngwing.com/pngs/172/875/png-transparent-friendship-school-curriculum-teaching-knowledge-teacher-skill-helsinki-city-centre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357298"/>
            <a:ext cx="3262306" cy="25495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4580" name="Picture 4" descr="https://e7.pngegg.com/pngimages/192/769/png-clipart-art-drawing-field-trip-school-enfant-child-text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3214710" cy="257176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4582" name="Picture 6" descr="https://assets-global.website-files.com/599873abab717100012c91ea/5f172b2ff170359a40f556a5_120p1ng%20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143380"/>
            <a:ext cx="4120650" cy="2055914"/>
          </a:xfrm>
          <a:prstGeom prst="rect">
            <a:avLst/>
          </a:prstGeom>
          <a:noFill/>
        </p:spPr>
      </p:pic>
      <p:pic>
        <p:nvPicPr>
          <p:cNvPr id="24586" name="Picture 10" descr="https://ds05.infourok.ru/uploads/ex/097c/0016c5cb-6be5c8e2/hello_html_8184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143380"/>
            <a:ext cx="3008140" cy="292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ДЕЛОВАЯ  ИГРА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9044022" cy="4697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«РЕДАКЦИЯ ДЕТСКОГО ЖУРНАЛА»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t2.depositphotos.com/6464944/11197/v/950/depositphotos_111978560-stock-illustration-office-life-office-interior-wi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500306"/>
            <a:ext cx="4714908" cy="388269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fez.ru/images/kartinki/bytovye-predmety/dv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37" r="23012"/>
          <a:stretch/>
        </p:blipFill>
        <p:spPr bwMode="auto">
          <a:xfrm>
            <a:off x="1928794" y="285728"/>
            <a:ext cx="5418306" cy="657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86742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РЕДАКЦИЯ</a:t>
            </a: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2285992"/>
            <a:ext cx="1928826" cy="714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ЛИТЕРАТУРНЫЙ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ОТДЕЛ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00430" y="2214554"/>
            <a:ext cx="1928826" cy="830997"/>
            <a:chOff x="428596" y="3214686"/>
            <a:chExt cx="1928826" cy="83099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8596" y="3286124"/>
              <a:ext cx="1928826" cy="71437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034" y="3214686"/>
              <a:ext cx="17374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/>
                <a:t>ОТДЕЛ </a:t>
              </a:r>
            </a:p>
            <a:p>
              <a:pPr algn="ctr"/>
              <a:r>
                <a:rPr lang="ru-RU" sz="2400" b="1" dirty="0" smtClean="0"/>
                <a:t>КОМИКСОВ</a:t>
              </a:r>
              <a:endParaRPr lang="ru-RU" sz="2400" b="1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500430" y="2285992"/>
            <a:ext cx="1928826" cy="714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КОРРЕКТОРСКАЯ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СЛУЖБА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285992"/>
            <a:ext cx="2000264" cy="7143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ОТДЕЛ  РЕЦЕПТОВ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2285992"/>
            <a:ext cx="2214578" cy="714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ОТДЕЛ ИНФОРМАЦИИ</a:t>
            </a:r>
          </a:p>
        </p:txBody>
      </p:sp>
      <p:pic>
        <p:nvPicPr>
          <p:cNvPr id="25604" name="Picture 4" descr="https://ds05.infourok.ru/uploads/ex/130e/000e1ccd-ec886e8d/hello_html_496f811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214554"/>
            <a:ext cx="4286250" cy="4286250"/>
          </a:xfrm>
          <a:prstGeom prst="rect">
            <a:avLst/>
          </a:prstGeom>
          <a:noFill/>
        </p:spPr>
      </p:pic>
      <p:pic>
        <p:nvPicPr>
          <p:cNvPr id="25606" name="Picture 6" descr="https://gymn1-sochi.ru/800/600/https/pbs.twimg.com/media/CkQbk1tWUAAS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2857488" cy="2895589"/>
          </a:xfrm>
          <a:prstGeom prst="rect">
            <a:avLst/>
          </a:prstGeom>
          <a:noFill/>
        </p:spPr>
      </p:pic>
      <p:pic>
        <p:nvPicPr>
          <p:cNvPr id="15" name="mix_12s (audio-joiner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2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082636"/>
            <a:ext cx="7686700" cy="4643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</a:t>
            </a:r>
            <a:r>
              <a:rPr lang="ru-RU" sz="4000" b="1" i="1" dirty="0" smtClean="0">
                <a:solidFill>
                  <a:srgbClr val="993366"/>
                </a:solidFill>
              </a:rPr>
              <a:t>Юмористические стихи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357166"/>
            <a:ext cx="430502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ЛИТЕРАТУРНЫЙ ОТДЕЛ</a:t>
            </a:r>
            <a:endParaRPr lang="ru-RU" sz="3200" b="1" dirty="0"/>
          </a:p>
        </p:txBody>
      </p:sp>
      <p:pic>
        <p:nvPicPr>
          <p:cNvPr id="1026" name="Picture 2" descr="https://sun9-49.userapi.com/impg/88VIAsmhZUf1IIdf5xl8l3HEQnQJquAIxTrBxg/KWeTCAKnVpU.jpg?size=543x604&amp;quality=96&amp;sign=6b00beecadfad5724afc386406c84045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2819920" cy="3571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8" name="Picture 4" descr="https://img.labirint.ru/rcimg/c650310217b9eb6a70c09f0589478122/1920x1080/comments_pic/0839/05lab5vph1222056775.jpg?12220567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857496"/>
            <a:ext cx="2867546" cy="371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2071678"/>
            <a:ext cx="1000132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286124"/>
            <a:ext cx="1000132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143240" y="2285992"/>
            <a:ext cx="2714644" cy="4143404"/>
            <a:chOff x="3143240" y="2285992"/>
            <a:chExt cx="2714644" cy="4143404"/>
          </a:xfrm>
        </p:grpSpPr>
        <p:pic>
          <p:nvPicPr>
            <p:cNvPr id="1030" name="Picture 6" descr="https://img.yakaboo.ua/media/mediagallery/image/2/_/2_161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43240" y="2285992"/>
              <a:ext cx="2714644" cy="4143404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3143240" y="2357430"/>
              <a:ext cx="1000132" cy="3571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082636"/>
            <a:ext cx="9404548" cy="4643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</a:t>
            </a:r>
            <a:r>
              <a:rPr lang="ru-RU" sz="4000" b="1" i="1" dirty="0" smtClean="0">
                <a:solidFill>
                  <a:srgbClr val="993366"/>
                </a:solidFill>
              </a:rPr>
              <a:t>Юмористические стихи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357166"/>
            <a:ext cx="430502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ЛИТЕРАТУРНЫЙ ОТДЕЛ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007844"/>
            <a:ext cx="3322712" cy="452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3928" y="2007844"/>
            <a:ext cx="6630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- умение </a:t>
            </a:r>
            <a:r>
              <a:rPr lang="ru-RU" sz="2800" i="1" dirty="0"/>
              <a:t>осмысливать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содержание </a:t>
            </a:r>
            <a:r>
              <a:rPr lang="ru-RU" sz="2800" i="1" dirty="0"/>
              <a:t>текста </a:t>
            </a:r>
            <a:r>
              <a:rPr lang="ru-RU" sz="2800" i="1" dirty="0" smtClean="0"/>
              <a:t>и </a:t>
            </a:r>
          </a:p>
          <a:p>
            <a:r>
              <a:rPr lang="ru-RU" sz="2800" i="1" dirty="0"/>
              <a:t> </a:t>
            </a:r>
            <a:r>
              <a:rPr lang="ru-RU" sz="2800" i="1" dirty="0" smtClean="0"/>
              <a:t> понимать </a:t>
            </a:r>
            <a:r>
              <a:rPr lang="ru-RU" sz="2800" i="1" dirty="0"/>
              <a:t>его назначение; </a:t>
            </a:r>
            <a:endParaRPr lang="ru-RU" sz="2800" i="1" dirty="0" smtClean="0"/>
          </a:p>
          <a:p>
            <a:endParaRPr lang="ru-RU" sz="2800" i="1" dirty="0"/>
          </a:p>
          <a:p>
            <a:r>
              <a:rPr lang="ru-RU" sz="2800" i="1" dirty="0" smtClean="0"/>
              <a:t>- умение </a:t>
            </a:r>
            <a:r>
              <a:rPr lang="ru-RU" sz="2800" i="1" dirty="0"/>
              <a:t>находить конкретную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единицу </a:t>
            </a:r>
            <a:r>
              <a:rPr lang="ru-RU" sz="2800" i="1" dirty="0"/>
              <a:t>информации;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96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ЦЕЛЬ ПРОГРАММЫ</a:t>
            </a:r>
            <a:endParaRPr lang="ru-RU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60589"/>
            <a:ext cx="8106124" cy="44291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i="1" spc="100" dirty="0" smtClean="0">
                <a:solidFill>
                  <a:schemeClr val="tx1"/>
                </a:solidFill>
              </a:rPr>
              <a:t>Формирование </a:t>
            </a:r>
            <a:r>
              <a:rPr lang="ru-RU" i="1" spc="100" dirty="0">
                <a:solidFill>
                  <a:schemeClr val="tx1"/>
                </a:solidFill>
              </a:rPr>
              <a:t>у учащихся 3-4 классов </a:t>
            </a:r>
            <a:r>
              <a:rPr lang="ru-RU" i="1" spc="100" dirty="0" smtClean="0">
                <a:solidFill>
                  <a:schemeClr val="tx1"/>
                </a:solidFill>
              </a:rPr>
              <a:t>основ читательской, математической, естественнонаучной и финансовой грамотности.</a:t>
            </a:r>
            <a:endParaRPr lang="ru-RU" i="1" spc="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43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ru-RU" i="1" dirty="0">
              <a:solidFill>
                <a:srgbClr val="9933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04" y="3326852"/>
            <a:ext cx="4545552" cy="255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928670"/>
            <a:ext cx="7686700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</a:t>
            </a:r>
            <a:r>
              <a:rPr lang="ru-RU" sz="4000" b="1" i="1" dirty="0" smtClean="0">
                <a:solidFill>
                  <a:srgbClr val="993366"/>
                </a:solidFill>
              </a:rPr>
              <a:t>Юмористические рассказы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357166"/>
            <a:ext cx="420159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КОРРЕКТОРСКАЯ СЛУЖБА</a:t>
            </a:r>
            <a:endParaRPr lang="ru-RU" sz="2800" b="1" dirty="0"/>
          </a:p>
        </p:txBody>
      </p:sp>
      <p:pic>
        <p:nvPicPr>
          <p:cNvPr id="27650" name="Picture 2" descr="http://cstor.nn2.ru/forum/data/forum/images/2020-02/246112778-skol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485326"/>
            <a:ext cx="2571768" cy="311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cstor.nn2.ru/forum/data/forum/images/2020-02/246112778-skola3.jpg"/>
          <p:cNvPicPr>
            <a:picLocks noChangeAspect="1" noChangeArrowheads="1"/>
          </p:cNvPicPr>
          <p:nvPr/>
        </p:nvPicPr>
        <p:blipFill>
          <a:blip r:embed="rId3" cstate="email"/>
          <a:srcRect r="-1308"/>
          <a:stretch>
            <a:fillRect/>
          </a:stretch>
        </p:blipFill>
        <p:spPr bwMode="auto">
          <a:xfrm>
            <a:off x="357158" y="2285992"/>
            <a:ext cx="6929486" cy="289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357686" y="3143248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3571876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929066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71670" y="1285860"/>
            <a:ext cx="3635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______</a:t>
            </a:r>
            <a:r>
              <a:rPr lang="ru-RU" sz="6600" dirty="0" smtClean="0"/>
              <a:t>?</a:t>
            </a:r>
            <a:r>
              <a:rPr lang="ru-RU" sz="4000" dirty="0" smtClean="0"/>
              <a:t>______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928670"/>
            <a:ext cx="7686700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</a:t>
            </a:r>
            <a:r>
              <a:rPr lang="ru-RU" sz="4000" b="1" i="1" dirty="0" smtClean="0">
                <a:solidFill>
                  <a:srgbClr val="993366"/>
                </a:solidFill>
              </a:rPr>
              <a:t>Юмористические рассказы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357166"/>
            <a:ext cx="420159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КОРРЕКТОРСКАЯ СЛУЖБА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63"/>
          <a:stretch/>
        </p:blipFill>
        <p:spPr>
          <a:xfrm>
            <a:off x="457200" y="1750445"/>
            <a:ext cx="3175107" cy="450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07904" y="1754685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- умение </a:t>
            </a:r>
            <a:r>
              <a:rPr lang="ru-RU" sz="2800" i="1" dirty="0"/>
              <a:t>понимать смысловую 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 структуру </a:t>
            </a:r>
            <a:r>
              <a:rPr lang="ru-RU" sz="2800" i="1" dirty="0"/>
              <a:t>текста: </a:t>
            </a:r>
            <a:r>
              <a:rPr lang="ru-RU" sz="2800" i="1" dirty="0" smtClean="0"/>
              <a:t>  </a:t>
            </a:r>
          </a:p>
          <a:p>
            <a:r>
              <a:rPr lang="ru-RU" sz="2800" i="1" dirty="0"/>
              <a:t> </a:t>
            </a:r>
            <a:r>
              <a:rPr lang="ru-RU" sz="2800" i="1" dirty="0" smtClean="0"/>
              <a:t> определять </a:t>
            </a:r>
            <a:r>
              <a:rPr lang="ru-RU" sz="2800" i="1" dirty="0"/>
              <a:t>тему или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главную </a:t>
            </a:r>
            <a:r>
              <a:rPr lang="ru-RU" sz="2800" i="1" dirty="0"/>
              <a:t>мысль и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ориентироваться </a:t>
            </a:r>
            <a:r>
              <a:rPr lang="ru-RU" sz="2800" i="1" dirty="0"/>
              <a:t>на контекст;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569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082" y="274638"/>
            <a:ext cx="1328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000108"/>
            <a:ext cx="7686700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                </a:t>
            </a:r>
            <a:r>
              <a:rPr lang="ru-RU" sz="4000" b="1" i="1" dirty="0" smtClean="0">
                <a:solidFill>
                  <a:srgbClr val="993366"/>
                </a:solidFill>
              </a:rPr>
              <a:t>Комиксы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385765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3617722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ОТДЕЛ  КОМИКСОВ</a:t>
            </a:r>
            <a:endParaRPr lang="ru-RU" sz="3200" b="1" dirty="0"/>
          </a:p>
        </p:txBody>
      </p:sp>
      <p:pic>
        <p:nvPicPr>
          <p:cNvPr id="12" name="Рисунок 11" descr="http://zhaba.ru/storage-10667/images-7509/82e1da6910e6064bc7e89e9b0f1275ca_37509.gif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8072494" cy="280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блако 14"/>
          <p:cNvSpPr/>
          <p:nvPr/>
        </p:nvSpPr>
        <p:spPr>
          <a:xfrm rot="192760">
            <a:off x="961365" y="1705232"/>
            <a:ext cx="2253618" cy="12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 rot="192760">
            <a:off x="3318593" y="1641901"/>
            <a:ext cx="2542924" cy="12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 rot="192760">
            <a:off x="6176340" y="1562356"/>
            <a:ext cx="2253618" cy="123031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000636"/>
            <a:ext cx="3000396" cy="15696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Можешь закончить </a:t>
            </a:r>
          </a:p>
          <a:p>
            <a:pPr algn="ctr"/>
            <a:r>
              <a:rPr lang="ru-RU" sz="2400" b="1" i="1" dirty="0" smtClean="0"/>
              <a:t>диету, когда </a:t>
            </a:r>
          </a:p>
          <a:p>
            <a:pPr algn="ctr"/>
            <a:r>
              <a:rPr lang="ru-RU" sz="2400" b="1" i="1" dirty="0" smtClean="0"/>
              <a:t>похудеешь</a:t>
            </a:r>
          </a:p>
          <a:p>
            <a:pPr algn="ctr"/>
            <a:r>
              <a:rPr lang="ru-RU" sz="2400" b="1" i="1" dirty="0" smtClean="0"/>
              <a:t> в талии на 10 см</a:t>
            </a:r>
            <a:endParaRPr lang="ru-RU" sz="2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5072074"/>
            <a:ext cx="3081934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И это не считается!</a:t>
            </a:r>
            <a:endParaRPr lang="ru-RU" sz="2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5857892"/>
            <a:ext cx="3500462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Давай измерим тебе</a:t>
            </a:r>
          </a:p>
          <a:p>
            <a:pPr algn="ctr"/>
            <a:r>
              <a:rPr lang="ru-RU" sz="2400" b="1" i="1" dirty="0" smtClean="0"/>
              <a:t>Живот, </a:t>
            </a:r>
            <a:r>
              <a:rPr lang="ru-RU" sz="2400" b="1" i="1" dirty="0" err="1" smtClean="0"/>
              <a:t>Гарфилд</a:t>
            </a:r>
            <a:r>
              <a:rPr lang="ru-RU" sz="2400" b="1" i="1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082" y="274638"/>
            <a:ext cx="1328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000108"/>
            <a:ext cx="7686700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993366"/>
                </a:solidFill>
              </a:rPr>
              <a:t>                      Комиксы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385765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3617722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ОТДЕЛ  КОМИКСОВ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7016"/>
            <a:ext cx="34563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11352" y="1834287"/>
            <a:ext cx="5125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i="1" dirty="0"/>
              <a:t>умение соотносить визуальное изображение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 с </a:t>
            </a:r>
            <a:r>
              <a:rPr lang="ru-RU" sz="2800" i="1" dirty="0"/>
              <a:t>вербальным текстом; </a:t>
            </a:r>
            <a:endParaRPr lang="ru-RU" sz="2800" i="1" dirty="0" smtClean="0"/>
          </a:p>
          <a:p>
            <a:pPr marL="285750" indent="-285750">
              <a:buFontTx/>
              <a:buChar char="-"/>
            </a:pPr>
            <a:endParaRPr lang="ru-RU" sz="2800" i="1" dirty="0"/>
          </a:p>
          <a:p>
            <a:pPr marL="285750" indent="-285750">
              <a:buFontTx/>
              <a:buChar char="-"/>
            </a:pPr>
            <a:r>
              <a:rPr lang="ru-RU" sz="2800" i="1" dirty="0"/>
              <a:t>умение устанавливать логику последовательности </a:t>
            </a:r>
            <a:r>
              <a:rPr lang="ru-RU" sz="2800" i="1" dirty="0" smtClean="0"/>
              <a:t>событий</a:t>
            </a:r>
            <a:r>
              <a:rPr lang="ru-RU" sz="2800" i="1" dirty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082" y="274638"/>
            <a:ext cx="1328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71604" y="1000109"/>
            <a:ext cx="592935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   </a:t>
            </a:r>
            <a:r>
              <a:rPr lang="ru-RU" sz="4000" b="1" i="1" dirty="0" smtClean="0">
                <a:solidFill>
                  <a:srgbClr val="993366"/>
                </a:solidFill>
              </a:rPr>
              <a:t>«Умная страница»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427937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ОТДЕЛ  ИНФОРМАЦИИ</a:t>
            </a:r>
            <a:endParaRPr lang="ru-RU" sz="3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8929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ПЛОВЕЦ 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человек, который готовит плов.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БРОШЮРА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это коробочка для хранения броши.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АВАНТЮРА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/>
              <a:t>рискованное и сомнительное дело, предпринятое в надежде на случайный успех.</a:t>
            </a:r>
            <a:endParaRPr lang="ru-RU" sz="3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s://fs00.infourok.ru/images/doc/142/164860/img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2000264" cy="202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28383" y="-603448"/>
            <a:ext cx="648072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71604" y="1000109"/>
            <a:ext cx="592935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993366"/>
                </a:solidFill>
              </a:rPr>
              <a:t>         «Умная страница»</a:t>
            </a:r>
            <a:endParaRPr lang="ru-RU" sz="40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427937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ОТДЕЛ  ИНФОРМАЦИИ</a:t>
            </a:r>
            <a:endParaRPr lang="ru-RU" sz="3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5" y="1988840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1988840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i="1" dirty="0"/>
              <a:t>умение работать со </a:t>
            </a:r>
            <a:r>
              <a:rPr lang="ru-RU" sz="2800" i="1" dirty="0" smtClean="0"/>
              <a:t>словарём</a:t>
            </a:r>
            <a:r>
              <a:rPr lang="ru-RU" sz="2800" i="1" dirty="0"/>
              <a:t>;</a:t>
            </a:r>
            <a:endParaRPr lang="ru-RU" sz="2800" i="1" dirty="0" smtClean="0"/>
          </a:p>
          <a:p>
            <a:r>
              <a:rPr lang="ru-RU" sz="2800" i="1" dirty="0" smtClean="0"/>
              <a:t> </a:t>
            </a:r>
            <a:endParaRPr lang="ru-RU" sz="2800" i="1" dirty="0"/>
          </a:p>
          <a:p>
            <a:pPr marL="342900" indent="-342900">
              <a:buFontTx/>
              <a:buChar char="-"/>
            </a:pPr>
            <a:r>
              <a:rPr lang="ru-RU" sz="2800" i="1" dirty="0"/>
              <a:t>определять место, где содержится искомая информация и извлекать </a:t>
            </a:r>
            <a:r>
              <a:rPr lang="ru-RU" sz="2800" i="1" dirty="0" smtClean="0"/>
              <a:t>её</a:t>
            </a:r>
            <a:r>
              <a:rPr lang="ru-RU" sz="2800" i="1" dirty="0"/>
              <a:t>;</a:t>
            </a:r>
            <a:endParaRPr lang="ru-RU" sz="2800" i="1" dirty="0" smtClean="0"/>
          </a:p>
          <a:p>
            <a:pPr marL="342900" indent="-342900">
              <a:buFontTx/>
              <a:buChar char="-"/>
            </a:pPr>
            <a:endParaRPr lang="ru-RU" sz="2800" i="1" dirty="0"/>
          </a:p>
          <a:p>
            <a:r>
              <a:rPr lang="ru-RU" sz="2800" i="1" dirty="0" smtClean="0"/>
              <a:t>-   умение оценивать   </a:t>
            </a:r>
          </a:p>
          <a:p>
            <a:r>
              <a:rPr lang="ru-RU" sz="2800" i="1" dirty="0"/>
              <a:t> </a:t>
            </a:r>
            <a:r>
              <a:rPr lang="ru-RU" sz="2800" i="1" dirty="0" smtClean="0"/>
              <a:t>   достоверность информации;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071546"/>
            <a:ext cx="6572296" cy="1143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   </a:t>
            </a:r>
            <a:r>
              <a:rPr lang="ru-RU" sz="4200" b="1" i="1" dirty="0" smtClean="0">
                <a:solidFill>
                  <a:srgbClr val="993366"/>
                </a:solidFill>
              </a:rPr>
              <a:t>«Рецепт хорошего дня»</a:t>
            </a:r>
            <a:endParaRPr lang="ru-RU" sz="42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414340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ОТДЕЛ  РЕЦЕПТОВ</a:t>
            </a:r>
            <a:endParaRPr lang="ru-RU" sz="3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26127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s://donatewales.org/wp-content/uploads/c/1/0/c108bafbd7a23192da0e06ea6a9f356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85926"/>
            <a:ext cx="4357718" cy="2991648"/>
          </a:xfrm>
          <a:prstGeom prst="rect">
            <a:avLst/>
          </a:prstGeom>
          <a:noFill/>
        </p:spPr>
      </p:pic>
      <p:pic>
        <p:nvPicPr>
          <p:cNvPr id="32772" name="Picture 4" descr="https://donatewales.org/wp-content/uploads/a/b/8/ab883615e45a67ca49b0c55af66ba3d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285992"/>
            <a:ext cx="2500329" cy="25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7158" y="5000636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2400" b="1" dirty="0" smtClean="0">
                <a:solidFill>
                  <a:srgbClr val="0070C0"/>
                </a:solidFill>
              </a:rPr>
              <a:t>КОПИЛКА СЛОВ</a:t>
            </a:r>
            <a:r>
              <a:rPr lang="ru-RU" sz="2400" dirty="0" smtClean="0"/>
              <a:t>: </a:t>
            </a:r>
            <a:r>
              <a:rPr lang="ru-RU" sz="2400" i="1" dirty="0" smtClean="0"/>
              <a:t>зависть, ненависть, злость, жадность, эгоизм, равнодушие, радость, любовь, улыбки, счастье, внимание, доброта, забота, вежливость, оптимизм.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082" y="274638"/>
            <a:ext cx="1328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071546"/>
            <a:ext cx="6572296" cy="1143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C0066"/>
                </a:solidFill>
              </a:rPr>
              <a:t>         </a:t>
            </a:r>
            <a:r>
              <a:rPr lang="ru-RU" sz="4200" b="1" i="1" dirty="0" smtClean="0">
                <a:solidFill>
                  <a:srgbClr val="993366"/>
                </a:solidFill>
              </a:rPr>
              <a:t>«Рецепт хорошего дня»</a:t>
            </a:r>
            <a:endParaRPr lang="ru-RU" sz="4200" i="1" dirty="0">
              <a:solidFill>
                <a:srgbClr val="99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85728"/>
            <a:ext cx="457203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414340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ОТДЕЛ  РЕЦЕПТОВ</a:t>
            </a:r>
            <a:endParaRPr lang="ru-RU" sz="3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26127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988840"/>
            <a:ext cx="3375312" cy="456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14800" y="1738849"/>
            <a:ext cx="502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r>
              <a:rPr lang="ru-RU" sz="2800" i="1" dirty="0"/>
              <a:t>умение использовать информацию из текста, извлекая несколько единиц информации</a:t>
            </a:r>
            <a:r>
              <a:rPr lang="ru-RU" sz="2800" i="1" dirty="0" smtClean="0"/>
              <a:t>;</a:t>
            </a:r>
          </a:p>
          <a:p>
            <a:endParaRPr lang="ru-RU" sz="2800" i="1" dirty="0"/>
          </a:p>
          <a:p>
            <a:pPr marL="285750" indent="-285750">
              <a:buFontTx/>
              <a:buChar char="-"/>
            </a:pPr>
            <a:r>
              <a:rPr lang="ru-RU" sz="2800" i="1" dirty="0"/>
              <a:t>понимать назначение текста, преобразовывать его в соответствии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 с </a:t>
            </a:r>
            <a:r>
              <a:rPr lang="ru-RU" sz="2800" i="1" dirty="0"/>
              <a:t>поставленной задачей;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7567" y="928670"/>
            <a:ext cx="1960504" cy="27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afez.ru/images/kartinki/bytovye-predmety/dv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836712"/>
            <a:ext cx="3684023" cy="5806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771" y="265756"/>
            <a:ext cx="6858048" cy="92867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993366"/>
                </a:solidFill>
              </a:rPr>
              <a:t>Подведение итогов</a:t>
            </a:r>
            <a:r>
              <a:rPr lang="ru-RU" b="1" i="1" dirty="0">
                <a:solidFill>
                  <a:srgbClr val="993366"/>
                </a:solidFill>
              </a:rPr>
              <a:t/>
            </a:r>
            <a:br>
              <a:rPr lang="ru-RU" b="1" i="1" dirty="0">
                <a:solidFill>
                  <a:srgbClr val="993366"/>
                </a:solidFill>
              </a:rPr>
            </a:b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47189" y="1552139"/>
            <a:ext cx="1795070" cy="4892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РЕДАКЦИЯ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572130" cy="342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https://img2.freepng.ru/20181117/uuo/kisspng-clip-art-vector-graphics-illustration-thumb-signal-5befaa2c22fe28.987263071542433324143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1449" y="3501008"/>
            <a:ext cx="2770860" cy="271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92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АНКЕТА ДЛЯ РЕФЛЕКСИИ</a:t>
            </a:r>
            <a:endParaRPr lang="ru-RU" b="1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000100" y="857232"/>
            <a:ext cx="7143800" cy="57889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706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9286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РАЗДЕЛЫ ПРОГРАММЫ</a:t>
            </a:r>
            <a:endParaRPr lang="ru-RU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572428" cy="42862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i="1" spc="1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i="1" spc="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1500174"/>
            <a:ext cx="321471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 класс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1500174"/>
            <a:ext cx="321471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4</a:t>
            </a:r>
            <a:r>
              <a:rPr lang="ru-RU" sz="3600" dirty="0" smtClean="0">
                <a:solidFill>
                  <a:schemeClr val="tx1"/>
                </a:solidFill>
              </a:rPr>
              <a:t> класс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56" y="2643182"/>
            <a:ext cx="535785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Читательская грамотность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7356" y="3571876"/>
            <a:ext cx="535785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Математическая грамотность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4500570"/>
            <a:ext cx="535785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Естественнонаучная грамотность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4876" y="5429264"/>
            <a:ext cx="407196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Финансовая грамотность</a:t>
            </a:r>
          </a:p>
        </p:txBody>
      </p:sp>
      <p:pic>
        <p:nvPicPr>
          <p:cNvPr id="16386" name="Picture 2" descr="https://occupymath.files.wordpress.com/2019/10/vennd3mm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1604">
            <a:off x="77694" y="5377490"/>
            <a:ext cx="4143404" cy="13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5" y="184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ДИАГНОСТИКА</a:t>
            </a:r>
            <a:endParaRPr lang="ru-RU" dirty="0">
              <a:solidFill>
                <a:srgbClr val="993366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3" y="1370211"/>
          <a:ext cx="8572564" cy="3776401"/>
        </p:xfrm>
        <a:graphic>
          <a:graphicData uri="http://schemas.openxmlformats.org/drawingml/2006/table">
            <a:tbl>
              <a:tblPr/>
              <a:tblGrid>
                <a:gridCol w="1178978"/>
                <a:gridCol w="1135377"/>
                <a:gridCol w="1108127"/>
                <a:gridCol w="1287974"/>
                <a:gridCol w="1287974"/>
                <a:gridCol w="1287067"/>
                <a:gridCol w="1287067"/>
              </a:tblGrid>
              <a:tr h="2872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Читательская грамотность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Умения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Находить и извлекать информацию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Определять наличие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отсутствие информации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Понимать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последовате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льность событий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Определять тему, главную мысль, назначение текста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Понимать значение слова на основе контекста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Устанавливать скрытые связи между событиями/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утверждениями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ИВАНОВ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V   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itchFamily="34" charset="0"/>
                          <a:cs typeface="Times New Roman"/>
                        </a:rPr>
                        <a:t>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    V    </a:t>
                      </a:r>
                      <a:r>
                        <a:rPr lang="en-US" sz="20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400" b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5143513"/>
            <a:ext cx="90011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Условные обозначения: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умеет,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умеет не в полной мере,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умеет.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22706" y="928670"/>
            <a:ext cx="8410377" cy="557541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28596" y="928670"/>
            <a:ext cx="8358246" cy="55821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60517" y="928670"/>
            <a:ext cx="8358245" cy="55721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39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ДИАГНОСТИЧЕСКИЕ КАРТЫ</a:t>
            </a:r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57158" y="857232"/>
            <a:ext cx="8429684" cy="56436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4287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95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1560" y="1340768"/>
            <a:ext cx="7690396" cy="4670581"/>
            <a:chOff x="683568" y="2108703"/>
            <a:chExt cx="7690396" cy="46705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/>
          </p:blipFill>
          <p:spPr>
            <a:xfrm>
              <a:off x="683568" y="2108703"/>
              <a:ext cx="7690396" cy="46705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076056" y="2492896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6724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В ПЛАНАХ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80720" cy="4860540"/>
          </a:xfrm>
        </p:spPr>
      </p:pic>
    </p:spTree>
    <p:extLst>
      <p:ext uri="{BB962C8B-B14F-4D97-AF65-F5344CB8AC3E}">
        <p14:creationId xmlns="" xmlns:p14="http://schemas.microsoft.com/office/powerpoint/2010/main" val="1889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300" u="sng" dirty="0" smtClean="0">
                <a:hlinkClick r:id="rId2"/>
              </a:rPr>
              <a:t>https://perm.hse.ru/data/2019/11/07/1531937790/Сборник%20%20задач%201-4%20класс.pdf</a:t>
            </a:r>
            <a:r>
              <a:rPr lang="ru-RU" sz="4300" u="sng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ru-RU" sz="4300" u="sng" dirty="0" smtClean="0">
                <a:hlinkClick r:id="rId3"/>
              </a:rPr>
              <a:t>https://education.yandex.ru/lab/classes/176121/library/nature/theme/36788/lessons/</a:t>
            </a:r>
            <a:r>
              <a:rPr lang="ru-RU" sz="4300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ru-RU" sz="4300" u="sng" dirty="0" smtClean="0">
                <a:hlinkClick r:id="rId4"/>
              </a:rPr>
              <a:t>https://education.yandex.ru/lab/classes/125679/library/functional-literacy/theme/43492/lessons/</a:t>
            </a:r>
            <a:r>
              <a:rPr lang="ru-RU" sz="4300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ru-RU" sz="4300" u="sng" dirty="0" smtClean="0">
                <a:hlinkClick r:id="rId5"/>
              </a:rPr>
              <a:t>https://education.yandex.ru/lab/classes/125679/library/mathematics/theme/6146/</a:t>
            </a:r>
            <a:r>
              <a:rPr lang="ru-RU" sz="4300" u="sng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ru-RU" sz="4300" u="sng" dirty="0" smtClean="0">
                <a:hlinkClick r:id="rId6"/>
              </a:rPr>
              <a:t>https://education.yandex.ru/lab/classes/176121/library/mathematics/theme/7432/problems/</a:t>
            </a:r>
            <a:r>
              <a:rPr lang="ru-RU" sz="4300" u="sng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en-US" sz="4300" u="sng" dirty="0" smtClean="0">
                <a:hlinkClick r:id="rId7"/>
              </a:rPr>
              <a:t>https</a:t>
            </a:r>
            <a:r>
              <a:rPr lang="ru-RU" sz="4300" u="sng" dirty="0" smtClean="0">
                <a:hlinkClick r:id="rId7"/>
              </a:rPr>
              <a:t>://</a:t>
            </a:r>
            <a:r>
              <a:rPr lang="en-US" sz="4300" u="sng" dirty="0" err="1" smtClean="0">
                <a:hlinkClick r:id="rId7"/>
              </a:rPr>
              <a:t>yandex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err="1" smtClean="0">
                <a:hlinkClick r:id="rId7"/>
              </a:rPr>
              <a:t>ru</a:t>
            </a:r>
            <a:r>
              <a:rPr lang="ru-RU" sz="4300" u="sng" dirty="0" smtClean="0">
                <a:hlinkClick r:id="rId7"/>
              </a:rPr>
              <a:t>/</a:t>
            </a:r>
            <a:r>
              <a:rPr lang="en-US" sz="4300" u="sng" dirty="0" smtClean="0">
                <a:hlinkClick r:id="rId7"/>
              </a:rPr>
              <a:t>images</a:t>
            </a:r>
            <a:r>
              <a:rPr lang="ru-RU" sz="4300" u="sng" dirty="0" smtClean="0">
                <a:hlinkClick r:id="rId7"/>
              </a:rPr>
              <a:t>/</a:t>
            </a:r>
            <a:r>
              <a:rPr lang="en-US" sz="4300" u="sng" dirty="0" smtClean="0">
                <a:hlinkClick r:id="rId7"/>
              </a:rPr>
              <a:t>search</a:t>
            </a:r>
            <a:r>
              <a:rPr lang="ru-RU" sz="4300" u="sng" dirty="0" smtClean="0">
                <a:hlinkClick r:id="rId7"/>
              </a:rPr>
              <a:t>?</a:t>
            </a:r>
            <a:r>
              <a:rPr lang="en-US" sz="4300" u="sng" dirty="0" err="1" smtClean="0">
                <a:hlinkClick r:id="rId7"/>
              </a:rPr>
              <a:t>cbir</a:t>
            </a:r>
            <a:r>
              <a:rPr lang="ru-RU" sz="4300" u="sng" dirty="0" smtClean="0">
                <a:hlinkClick r:id="rId7"/>
              </a:rPr>
              <a:t>_</a:t>
            </a:r>
            <a:r>
              <a:rPr lang="en-US" sz="4300" u="sng" dirty="0" smtClean="0">
                <a:hlinkClick r:id="rId7"/>
              </a:rPr>
              <a:t>id</a:t>
            </a:r>
            <a:r>
              <a:rPr lang="ru-RU" sz="4300" u="sng" dirty="0" smtClean="0">
                <a:hlinkClick r:id="rId7"/>
              </a:rPr>
              <a:t>=931068%2</a:t>
            </a:r>
            <a:r>
              <a:rPr lang="en-US" sz="4300" u="sng" dirty="0" err="1" smtClean="0">
                <a:hlinkClick r:id="rId7"/>
              </a:rPr>
              <a:t>Fpb</a:t>
            </a:r>
            <a:r>
              <a:rPr lang="ru-RU" sz="4300" u="sng" dirty="0" smtClean="0">
                <a:hlinkClick r:id="rId7"/>
              </a:rPr>
              <a:t>-</a:t>
            </a:r>
            <a:r>
              <a:rPr lang="en-US" sz="4300" u="sng" dirty="0" err="1" smtClean="0">
                <a:hlinkClick r:id="rId7"/>
              </a:rPr>
              <a:t>NsEL</a:t>
            </a:r>
            <a:r>
              <a:rPr lang="ru-RU" sz="4300" u="sng" dirty="0" smtClean="0">
                <a:hlinkClick r:id="rId7"/>
              </a:rPr>
              <a:t>5</a:t>
            </a:r>
            <a:r>
              <a:rPr lang="en-US" sz="4300" u="sng" dirty="0" err="1" smtClean="0">
                <a:hlinkClick r:id="rId7"/>
              </a:rPr>
              <a:t>ObqV</a:t>
            </a:r>
            <a:r>
              <a:rPr lang="ru-RU" sz="4300" u="sng" dirty="0" smtClean="0">
                <a:hlinkClick r:id="rId7"/>
              </a:rPr>
              <a:t>2</a:t>
            </a:r>
            <a:r>
              <a:rPr lang="en-US" sz="4300" u="sng" dirty="0" err="1" smtClean="0">
                <a:hlinkClick r:id="rId7"/>
              </a:rPr>
              <a:t>vpnmX</a:t>
            </a:r>
            <a:r>
              <a:rPr lang="ru-RU" sz="4300" u="sng" dirty="0" smtClean="0">
                <a:hlinkClick r:id="rId7"/>
              </a:rPr>
              <a:t>3</a:t>
            </a:r>
            <a:r>
              <a:rPr lang="en-US" sz="4300" u="sng" dirty="0" smtClean="0">
                <a:hlinkClick r:id="rId7"/>
              </a:rPr>
              <a:t>H</a:t>
            </a:r>
            <a:r>
              <a:rPr lang="ru-RU" sz="4300" u="sng" dirty="0" smtClean="0">
                <a:hlinkClick r:id="rId7"/>
              </a:rPr>
              <a:t>5</a:t>
            </a:r>
            <a:r>
              <a:rPr lang="en-US" sz="4300" u="sng" dirty="0" smtClean="0">
                <a:hlinkClick r:id="rId7"/>
              </a:rPr>
              <a:t>Q</a:t>
            </a:r>
            <a:r>
              <a:rPr lang="ru-RU" sz="4300" u="sng" dirty="0" smtClean="0">
                <a:hlinkClick r:id="rId7"/>
              </a:rPr>
              <a:t>0189&amp;</a:t>
            </a:r>
            <a:r>
              <a:rPr lang="en-US" sz="4300" u="sng" dirty="0" smtClean="0">
                <a:hlinkClick r:id="rId7"/>
              </a:rPr>
              <a:t>family</a:t>
            </a:r>
            <a:r>
              <a:rPr lang="ru-RU" sz="4300" u="sng" dirty="0" smtClean="0">
                <a:hlinkClick r:id="rId7"/>
              </a:rPr>
              <a:t>=</a:t>
            </a:r>
            <a:r>
              <a:rPr lang="en-US" sz="4300" u="sng" dirty="0" smtClean="0">
                <a:hlinkClick r:id="rId7"/>
              </a:rPr>
              <a:t>yes</a:t>
            </a:r>
            <a:r>
              <a:rPr lang="ru-RU" sz="4300" u="sng" dirty="0" smtClean="0">
                <a:hlinkClick r:id="rId7"/>
              </a:rPr>
              <a:t>&amp;</a:t>
            </a:r>
            <a:r>
              <a:rPr lang="en-US" sz="4300" u="sng" dirty="0" smtClean="0">
                <a:hlinkClick r:id="rId7"/>
              </a:rPr>
              <a:t>pos</a:t>
            </a:r>
            <a:r>
              <a:rPr lang="ru-RU" sz="4300" u="sng" dirty="0" smtClean="0">
                <a:hlinkClick r:id="rId7"/>
              </a:rPr>
              <a:t>=0&amp;</a:t>
            </a:r>
            <a:r>
              <a:rPr lang="en-US" sz="4300" u="sng" dirty="0" err="1" smtClean="0">
                <a:hlinkClick r:id="rId7"/>
              </a:rPr>
              <a:t>noreask</a:t>
            </a:r>
            <a:r>
              <a:rPr lang="ru-RU" sz="4300" u="sng" dirty="0" smtClean="0">
                <a:hlinkClick r:id="rId7"/>
              </a:rPr>
              <a:t>=1&amp;</a:t>
            </a:r>
            <a:r>
              <a:rPr lang="en-US" sz="4300" u="sng" dirty="0" smtClean="0">
                <a:hlinkClick r:id="rId7"/>
              </a:rPr>
              <a:t>rpt</a:t>
            </a:r>
            <a:r>
              <a:rPr lang="ru-RU" sz="4300" u="sng" dirty="0" smtClean="0">
                <a:hlinkClick r:id="rId7"/>
              </a:rPr>
              <a:t>=</a:t>
            </a:r>
            <a:r>
              <a:rPr lang="en-US" sz="4300" u="sng" dirty="0" err="1" smtClean="0">
                <a:hlinkClick r:id="rId7"/>
              </a:rPr>
              <a:t>imageview</a:t>
            </a:r>
            <a:r>
              <a:rPr lang="ru-RU" sz="4300" u="sng" dirty="0" smtClean="0">
                <a:hlinkClick r:id="rId7"/>
              </a:rPr>
              <a:t>&amp;</a:t>
            </a:r>
            <a:r>
              <a:rPr lang="en-US" sz="4300" u="sng" dirty="0" err="1" smtClean="0">
                <a:hlinkClick r:id="rId7"/>
              </a:rPr>
              <a:t>nomisspell</a:t>
            </a:r>
            <a:r>
              <a:rPr lang="ru-RU" sz="4300" u="sng" dirty="0" smtClean="0">
                <a:hlinkClick r:id="rId7"/>
              </a:rPr>
              <a:t>=1&amp;</a:t>
            </a:r>
            <a:r>
              <a:rPr lang="en-US" sz="4300" u="sng" dirty="0" err="1" smtClean="0">
                <a:hlinkClick r:id="rId7"/>
              </a:rPr>
              <a:t>img</a:t>
            </a:r>
            <a:r>
              <a:rPr lang="ru-RU" sz="4300" u="sng" dirty="0" smtClean="0">
                <a:hlinkClick r:id="rId7"/>
              </a:rPr>
              <a:t>_</a:t>
            </a:r>
            <a:r>
              <a:rPr lang="en-US" sz="4300" u="sng" dirty="0" err="1" smtClean="0">
                <a:hlinkClick r:id="rId7"/>
              </a:rPr>
              <a:t>url</a:t>
            </a:r>
            <a:r>
              <a:rPr lang="ru-RU" sz="4300" u="sng" dirty="0" smtClean="0">
                <a:hlinkClick r:id="rId7"/>
              </a:rPr>
              <a:t>=</a:t>
            </a:r>
            <a:r>
              <a:rPr lang="en-US" sz="4300" u="sng" dirty="0" smtClean="0">
                <a:hlinkClick r:id="rId7"/>
              </a:rPr>
              <a:t>https</a:t>
            </a:r>
            <a:r>
              <a:rPr lang="ru-RU" sz="4300" u="sng" dirty="0" smtClean="0">
                <a:hlinkClick r:id="rId7"/>
              </a:rPr>
              <a:t>%3</a:t>
            </a:r>
            <a:r>
              <a:rPr lang="en-US" sz="4300" u="sng" dirty="0" smtClean="0">
                <a:hlinkClick r:id="rId7"/>
              </a:rPr>
              <a:t>A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smtClean="0">
                <a:hlinkClick r:id="rId7"/>
              </a:rPr>
              <a:t>F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err="1" smtClean="0">
                <a:hlinkClick r:id="rId7"/>
              </a:rPr>
              <a:t>Fpbs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err="1" smtClean="0">
                <a:hlinkClick r:id="rId7"/>
              </a:rPr>
              <a:t>twimg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smtClean="0">
                <a:hlinkClick r:id="rId7"/>
              </a:rPr>
              <a:t>com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err="1" smtClean="0">
                <a:hlinkClick r:id="rId7"/>
              </a:rPr>
              <a:t>Fmedia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smtClean="0">
                <a:hlinkClick r:id="rId7"/>
              </a:rPr>
              <a:t>FE</a:t>
            </a:r>
            <a:r>
              <a:rPr lang="ru-RU" sz="4300" u="sng" dirty="0" smtClean="0">
                <a:hlinkClick r:id="rId7"/>
              </a:rPr>
              <a:t>0</a:t>
            </a:r>
            <a:r>
              <a:rPr lang="en-US" sz="4300" u="sng" dirty="0" err="1" smtClean="0">
                <a:hlinkClick r:id="rId7"/>
              </a:rPr>
              <a:t>qo</a:t>
            </a:r>
            <a:r>
              <a:rPr lang="ru-RU" sz="4300" u="sng" dirty="0" smtClean="0">
                <a:hlinkClick r:id="rId7"/>
              </a:rPr>
              <a:t>1</a:t>
            </a:r>
            <a:r>
              <a:rPr lang="en-US" sz="4300" u="sng" dirty="0" smtClean="0">
                <a:hlinkClick r:id="rId7"/>
              </a:rPr>
              <a:t>ZDX</a:t>
            </a:r>
            <a:r>
              <a:rPr lang="ru-RU" sz="4300" u="sng" dirty="0" smtClean="0">
                <a:hlinkClick r:id="rId7"/>
              </a:rPr>
              <a:t>0</a:t>
            </a:r>
            <a:r>
              <a:rPr lang="en-US" sz="4300" u="sng" dirty="0" err="1" smtClean="0">
                <a:hlinkClick r:id="rId7"/>
              </a:rPr>
              <a:t>AQGl</a:t>
            </a:r>
            <a:r>
              <a:rPr lang="ru-RU" sz="4300" u="sng" dirty="0" smtClean="0">
                <a:hlinkClick r:id="rId7"/>
              </a:rPr>
              <a:t>06.</a:t>
            </a:r>
            <a:r>
              <a:rPr lang="en-US" sz="4300" u="sng" dirty="0" smtClean="0">
                <a:hlinkClick r:id="rId7"/>
              </a:rPr>
              <a:t>jpg</a:t>
            </a:r>
            <a:r>
              <a:rPr lang="ru-RU" sz="4300" u="sng" dirty="0" smtClean="0">
                <a:hlinkClick r:id="rId7"/>
              </a:rPr>
              <a:t>&amp;</a:t>
            </a:r>
            <a:r>
              <a:rPr lang="en-US" sz="4300" u="sng" dirty="0" err="1" smtClean="0">
                <a:hlinkClick r:id="rId7"/>
              </a:rPr>
              <a:t>cbir</a:t>
            </a:r>
            <a:r>
              <a:rPr lang="ru-RU" sz="4300" u="sng" dirty="0" smtClean="0">
                <a:hlinkClick r:id="rId7"/>
              </a:rPr>
              <a:t>_</a:t>
            </a:r>
            <a:r>
              <a:rPr lang="en-US" sz="4300" u="sng" dirty="0" smtClean="0">
                <a:hlinkClick r:id="rId7"/>
              </a:rPr>
              <a:t>page</a:t>
            </a:r>
            <a:r>
              <a:rPr lang="ru-RU" sz="4300" u="sng" dirty="0" smtClean="0">
                <a:hlinkClick r:id="rId7"/>
              </a:rPr>
              <a:t>=</a:t>
            </a:r>
            <a:r>
              <a:rPr lang="en-US" sz="4300" u="sng" dirty="0" smtClean="0">
                <a:hlinkClick r:id="rId7"/>
              </a:rPr>
              <a:t>similar</a:t>
            </a:r>
            <a:r>
              <a:rPr lang="ru-RU" sz="4300" u="sng" dirty="0" smtClean="0">
                <a:hlinkClick r:id="rId7"/>
              </a:rPr>
              <a:t>&amp;</a:t>
            </a:r>
            <a:r>
              <a:rPr lang="en-US" sz="4300" u="sng" dirty="0" err="1" smtClean="0">
                <a:hlinkClick r:id="rId7"/>
              </a:rPr>
              <a:t>url</a:t>
            </a:r>
            <a:r>
              <a:rPr lang="ru-RU" sz="4300" u="sng" dirty="0" smtClean="0">
                <a:hlinkClick r:id="rId7"/>
              </a:rPr>
              <a:t>=</a:t>
            </a:r>
            <a:r>
              <a:rPr lang="en-US" sz="4300" u="sng" dirty="0" smtClean="0">
                <a:hlinkClick r:id="rId7"/>
              </a:rPr>
              <a:t>https</a:t>
            </a:r>
            <a:r>
              <a:rPr lang="ru-RU" sz="4300" u="sng" dirty="0" smtClean="0">
                <a:hlinkClick r:id="rId7"/>
              </a:rPr>
              <a:t>%3</a:t>
            </a:r>
            <a:r>
              <a:rPr lang="en-US" sz="4300" u="sng" dirty="0" smtClean="0">
                <a:hlinkClick r:id="rId7"/>
              </a:rPr>
              <a:t>A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smtClean="0">
                <a:hlinkClick r:id="rId7"/>
              </a:rPr>
              <a:t>F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err="1" smtClean="0">
                <a:hlinkClick r:id="rId7"/>
              </a:rPr>
              <a:t>Favatars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err="1" smtClean="0">
                <a:hlinkClick r:id="rId7"/>
              </a:rPr>
              <a:t>mds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err="1" smtClean="0">
                <a:hlinkClick r:id="rId7"/>
              </a:rPr>
              <a:t>yandex</a:t>
            </a:r>
            <a:r>
              <a:rPr lang="ru-RU" sz="4300" u="sng" dirty="0" smtClean="0">
                <a:hlinkClick r:id="rId7"/>
              </a:rPr>
              <a:t>.</a:t>
            </a:r>
            <a:r>
              <a:rPr lang="en-US" sz="4300" u="sng" dirty="0" smtClean="0">
                <a:hlinkClick r:id="rId7"/>
              </a:rPr>
              <a:t>net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err="1" smtClean="0">
                <a:hlinkClick r:id="rId7"/>
              </a:rPr>
              <a:t>Fget</a:t>
            </a:r>
            <a:r>
              <a:rPr lang="ru-RU" sz="4300" u="sng" dirty="0" smtClean="0">
                <a:hlinkClick r:id="rId7"/>
              </a:rPr>
              <a:t>-</a:t>
            </a:r>
            <a:r>
              <a:rPr lang="en-US" sz="4300" u="sng" dirty="0" smtClean="0">
                <a:hlinkClick r:id="rId7"/>
              </a:rPr>
              <a:t>images</a:t>
            </a:r>
            <a:r>
              <a:rPr lang="ru-RU" sz="4300" u="sng" dirty="0" smtClean="0">
                <a:hlinkClick r:id="rId7"/>
              </a:rPr>
              <a:t>-</a:t>
            </a:r>
            <a:r>
              <a:rPr lang="en-US" sz="4300" u="sng" dirty="0" err="1" smtClean="0">
                <a:hlinkClick r:id="rId7"/>
              </a:rPr>
              <a:t>cbir</a:t>
            </a:r>
            <a:r>
              <a:rPr lang="ru-RU" sz="4300" u="sng" dirty="0" smtClean="0">
                <a:hlinkClick r:id="rId7"/>
              </a:rPr>
              <a:t>%2</a:t>
            </a:r>
            <a:r>
              <a:rPr lang="en-US" sz="4300" u="sng" dirty="0" smtClean="0">
                <a:hlinkClick r:id="rId7"/>
              </a:rPr>
              <a:t>F</a:t>
            </a:r>
            <a:r>
              <a:rPr lang="ru-RU" sz="4300" u="sng" dirty="0" smtClean="0">
                <a:hlinkClick r:id="rId7"/>
              </a:rPr>
              <a:t>931068%2</a:t>
            </a:r>
            <a:r>
              <a:rPr lang="en-US" sz="4300" u="sng" dirty="0" err="1" smtClean="0">
                <a:hlinkClick r:id="rId7"/>
              </a:rPr>
              <a:t>Fpb</a:t>
            </a:r>
            <a:r>
              <a:rPr lang="ru-RU" sz="4300" u="sng" dirty="0" smtClean="0">
                <a:hlinkClick r:id="rId7"/>
              </a:rPr>
              <a:t>-</a:t>
            </a:r>
            <a:r>
              <a:rPr lang="en-US" sz="4300" u="sng" dirty="0" err="1" smtClean="0">
                <a:hlinkClick r:id="rId7"/>
              </a:rPr>
              <a:t>NsEL</a:t>
            </a:r>
            <a:r>
              <a:rPr lang="ru-RU" sz="4300" u="sng" dirty="0" smtClean="0">
                <a:hlinkClick r:id="rId7"/>
              </a:rPr>
              <a:t>5</a:t>
            </a:r>
            <a:r>
              <a:rPr lang="en-US" sz="4300" u="sng" dirty="0" err="1" smtClean="0">
                <a:hlinkClick r:id="rId7"/>
              </a:rPr>
              <a:t>ObqV</a:t>
            </a:r>
            <a:r>
              <a:rPr lang="ru-RU" sz="4300" u="sng" dirty="0" smtClean="0">
                <a:hlinkClick r:id="rId7"/>
              </a:rPr>
              <a:t>2</a:t>
            </a:r>
            <a:r>
              <a:rPr lang="en-US" sz="4300" u="sng" dirty="0" err="1" smtClean="0">
                <a:hlinkClick r:id="rId7"/>
              </a:rPr>
              <a:t>vpnmX</a:t>
            </a:r>
            <a:r>
              <a:rPr lang="ru-RU" sz="4300" u="sng" dirty="0" smtClean="0">
                <a:hlinkClick r:id="rId7"/>
              </a:rPr>
              <a:t>3</a:t>
            </a:r>
            <a:r>
              <a:rPr lang="en-US" sz="4300" u="sng" dirty="0" smtClean="0">
                <a:hlinkClick r:id="rId7"/>
              </a:rPr>
              <a:t>H</a:t>
            </a:r>
            <a:r>
              <a:rPr lang="ru-RU" sz="4300" u="sng" dirty="0" smtClean="0">
                <a:hlinkClick r:id="rId7"/>
              </a:rPr>
              <a:t>5</a:t>
            </a:r>
            <a:r>
              <a:rPr lang="en-US" sz="4300" u="sng" dirty="0" smtClean="0">
                <a:hlinkClick r:id="rId7"/>
              </a:rPr>
              <a:t>Q</a:t>
            </a:r>
            <a:r>
              <a:rPr lang="ru-RU" sz="4300" u="sng" dirty="0" smtClean="0">
                <a:hlinkClick r:id="rId7"/>
              </a:rPr>
              <a:t>0189%2</a:t>
            </a:r>
            <a:r>
              <a:rPr lang="en-US" sz="4300" u="sng" dirty="0" err="1" smtClean="0">
                <a:hlinkClick r:id="rId7"/>
              </a:rPr>
              <a:t>Forig</a:t>
            </a:r>
            <a:r>
              <a:rPr lang="ru-RU" sz="4300" u="sng" dirty="0" smtClean="0">
                <a:hlinkClick r:id="rId7"/>
              </a:rPr>
              <a:t> </a:t>
            </a:r>
            <a:endParaRPr lang="ru-RU" sz="4300" u="sng" dirty="0" smtClean="0"/>
          </a:p>
          <a:p>
            <a:pPr lvl="0"/>
            <a:endParaRPr lang="ru-RU" sz="4300" dirty="0" smtClean="0"/>
          </a:p>
          <a:p>
            <a:pPr lvl="0"/>
            <a:r>
              <a:rPr lang="en-US" sz="4300" u="sng" dirty="0" smtClean="0">
                <a:hlinkClick r:id="rId7"/>
              </a:rPr>
              <a:t>https://infourok.ru/vpr-po-okruzhayushemu-miru-zadanie-2-rabota-s-grafikom-prognoza-pogody-5121050.html</a:t>
            </a:r>
            <a:r>
              <a:rPr lang="ru-RU" sz="4300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en-US" sz="4300" u="sng" dirty="0" smtClean="0">
                <a:hlinkClick r:id="rId8"/>
              </a:rPr>
              <a:t>https://infourok.ru/opyty-vpr-4-klass-5057706.html</a:t>
            </a:r>
            <a:r>
              <a:rPr lang="ru-RU" sz="4300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en-US" sz="4300" u="sng" dirty="0" smtClean="0">
                <a:hlinkClick r:id="rId9"/>
              </a:rPr>
              <a:t>https://yandex.ru/images/search?cbir_id=1816159%2FoN0XWMtkaGgiA5XHv-DN4w1913&amp;family=yes&amp;noreask=1&amp;rpt=imageview&amp;nomisspell=1&amp;url=https%3A%2F%2Favatars.mds.yandex.net%2Fget-images-cbir%2F1816159%2FoN0XWMtkaGgiA5XHv-DN4w1913%2Forig&amp;cbir_page=similar</a:t>
            </a:r>
            <a:r>
              <a:rPr lang="ru-RU" sz="4300" u="sng" dirty="0" smtClean="0"/>
              <a:t> </a:t>
            </a:r>
          </a:p>
          <a:p>
            <a:pPr lvl="0"/>
            <a:endParaRPr lang="ru-RU" sz="4300" dirty="0" smtClean="0"/>
          </a:p>
          <a:p>
            <a:pPr lvl="0"/>
            <a:r>
              <a:rPr lang="en-US" sz="4300" u="sng" dirty="0" smtClean="0">
                <a:hlinkClick r:id="rId8"/>
              </a:rPr>
              <a:t>https://yandex.ru/images/search?cbir_id=1614282%2FN9otluGm8XcbEBL938DxWg9916&amp;family=yes&amp;pos=0&amp;noreask=1&amp;rpt=imageview&amp;nomisspell=1&amp;img_url=https%3A%2F%2Fsun9-22.userapi.com%2Fimpf%2FlGhQvStexlOiFpPFSsJw2qCBYtXlzr4SWyxHjw%2F-XOjlnwE_Rs.jpg%3Fsize%3D130x87%26quality%3D96%26sign%3Dd5e8f02b20141291bb1bb2a2d051d1df&amp;cbir_page=similar&amp;url=https%3A%2F%2Favatars.mds.yandex.net%2Fget-images-cbir%2F1614282%2FN9otluGm8XcbEBL938DxWg9916%2Forig</a:t>
            </a:r>
            <a:r>
              <a:rPr lang="ru-RU" sz="4300" u="sng" dirty="0" smtClean="0">
                <a:hlinkClick r:id="rId8"/>
              </a:rPr>
              <a:t> </a:t>
            </a:r>
            <a:endParaRPr lang="ru-RU" sz="4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81511" y="785794"/>
            <a:ext cx="8648207" cy="564446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/>
          <a:srcRect l="13041" t="20601" r="13881" b="13251"/>
          <a:stretch/>
        </p:blipFill>
        <p:spPr>
          <a:xfrm>
            <a:off x="428564" y="785794"/>
            <a:ext cx="8501154" cy="571504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85720" y="857232"/>
            <a:ext cx="8643998" cy="56436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3366"/>
                </a:solidFill>
              </a:rPr>
              <a:t>Темы занятий в модуле ЧГ</a:t>
            </a:r>
            <a:endParaRPr lang="ru-RU" sz="4000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570" y="5214950"/>
            <a:ext cx="3043230" cy="911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/>
          <a:srcRect l="13041" t="21651" r="14721" b="12201"/>
          <a:stretch/>
        </p:blipFill>
        <p:spPr>
          <a:xfrm>
            <a:off x="357158" y="857232"/>
            <a:ext cx="8572560" cy="559957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7291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3366"/>
                </a:solidFill>
              </a:rPr>
              <a:t>Темы занятий в модуле ЕНГ</a:t>
            </a:r>
            <a:endParaRPr lang="ru-RU" sz="4000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79394" y="764704"/>
            <a:ext cx="3893976" cy="294312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323302" y="808112"/>
            <a:ext cx="4541304" cy="158417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79394" y="3854423"/>
            <a:ext cx="3859790" cy="28607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4331798" y="3854423"/>
            <a:ext cx="4532808" cy="28607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4294615" y="2529442"/>
            <a:ext cx="4569991" cy="110865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7538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3366"/>
                </a:solidFill>
              </a:rPr>
              <a:t>Темы занятий в модуле МГ</a:t>
            </a:r>
            <a:endParaRPr lang="ru-RU" sz="4000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5" y="163579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24833" y="764704"/>
            <a:ext cx="3921061" cy="29523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378261" y="762795"/>
            <a:ext cx="4533244" cy="298660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24833" y="3835435"/>
            <a:ext cx="3920689" cy="290592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4412233" y="4149080"/>
            <a:ext cx="4533684" cy="211384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547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219037" y="4437112"/>
            <a:ext cx="5040560" cy="225342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3366"/>
                </a:solidFill>
              </a:rPr>
              <a:t>Темы занятий в модуле ФГ</a:t>
            </a:r>
            <a:endParaRPr lang="ru-RU" sz="4000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5" y="163579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899591" y="908720"/>
            <a:ext cx="5529454" cy="41633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5945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ТЕМАТИЧЕСКОЕ ПЛАНИРОВАНИЕ</a:t>
            </a:r>
            <a:endParaRPr lang="ru-RU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572428" cy="42862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i="1" spc="1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i="1" spc="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071546"/>
          <a:ext cx="8643998" cy="2419352"/>
        </p:xfrm>
        <a:graphic>
          <a:graphicData uri="http://schemas.openxmlformats.org/drawingml/2006/table">
            <a:tbl>
              <a:tblPr/>
              <a:tblGrid>
                <a:gridCol w="500066"/>
                <a:gridCol w="1884132"/>
                <a:gridCol w="3402280"/>
                <a:gridCol w="2857520"/>
              </a:tblGrid>
              <a:tr h="241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деятельности обучающихся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Цифровые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ресурсы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3500438"/>
          <a:ext cx="8643998" cy="3474720"/>
        </p:xfrm>
        <a:graphic>
          <a:graphicData uri="http://schemas.openxmlformats.org/drawingml/2006/table">
            <a:tbl>
              <a:tblPr/>
              <a:tblGrid>
                <a:gridCol w="500066"/>
                <a:gridCol w="1884132"/>
                <a:gridCol w="3402280"/>
                <a:gridCol w="2857520"/>
              </a:tblGrid>
              <a:tr h="3357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Деловая игра «Редакция детского журнала».</a:t>
                      </a: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Работают в группах для создания детского журнала (распределяют роли, выполняют задания, отбирают информацию, оформляют страницы журнала).</a:t>
                      </a:r>
                    </a:p>
                  </a:txBody>
                  <a:tcPr marL="43923" marR="43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  <a:hlinkClick r:id="rId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https</a:t>
                      </a:r>
                      <a:r>
                        <a:rPr lang="ru-RU" sz="24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://</a:t>
                      </a:r>
                      <a:r>
                        <a:rPr lang="ru-RU" sz="24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disk.yandex.ru/d/ZFZ7r8Ic6Eij-A</a:t>
                      </a:r>
                      <a:endParaRPr lang="ru-RU" sz="2400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/>
                        </a:rPr>
                        <a:t>https://www.youtube.com/watch?v=Q-ItzFAhB6A</a:t>
                      </a:r>
                      <a:endParaRPr lang="ru-RU" sz="2400" u="sng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  <a:hlinkClick r:id="rId2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9144000" cy="9286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3366"/>
                </a:solidFill>
              </a:rPr>
              <a:t>ЦИФРОВЫЕ  ОБРАЗОВАТЕЛЬНЫЕ РЕСУРСЫ</a:t>
            </a:r>
            <a:endParaRPr lang="ru-RU" sz="3600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572428" cy="4286280"/>
          </a:xfrm>
        </p:spPr>
        <p:txBody>
          <a:bodyPr>
            <a:normAutofit/>
          </a:bodyPr>
          <a:lstStyle/>
          <a:p>
            <a:pPr algn="just"/>
            <a:endParaRPr lang="ru-RU" i="1" spc="1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i="1" spc="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https://img2.freepng.ru/20180629/ckb/kisspng-microsoft-powerpoint-presentation-microsoft-office-pptx-5b368874d60709.045431861530300532876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3000395" cy="2000264"/>
          </a:xfrm>
          <a:prstGeom prst="rect">
            <a:avLst/>
          </a:prstGeom>
          <a:noFill/>
        </p:spPr>
      </p:pic>
      <p:pic>
        <p:nvPicPr>
          <p:cNvPr id="18438" name="Picture 6" descr="https://www.kindpng.com/picc/m/18-187064_youtube-hd-png-download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357298"/>
            <a:ext cx="2655764" cy="2143140"/>
          </a:xfrm>
          <a:prstGeom prst="rect">
            <a:avLst/>
          </a:prstGeom>
          <a:noFill/>
        </p:spPr>
      </p:pic>
      <p:pic>
        <p:nvPicPr>
          <p:cNvPr id="18440" name="Picture 8" descr="https://e7.pngegg.com/pngimages/222/332/png-clipart-microsoft-word-computer-icons-doc-word-template-blue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357298"/>
            <a:ext cx="1972662" cy="1928826"/>
          </a:xfrm>
          <a:prstGeom prst="rect">
            <a:avLst/>
          </a:prstGeom>
          <a:noFill/>
        </p:spPr>
      </p:pic>
      <p:pic>
        <p:nvPicPr>
          <p:cNvPr id="18444" name="Picture 12" descr="https://xn--80abqdbfb3bcv.xn--80adxhks/wp-content/uploads/2020/09/1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14818"/>
            <a:ext cx="4286280" cy="1714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446" name="Picture 14" descr="https://189131.selcdn.ru/leonardo/uploadsForSiteId/200996/content/5d6fed14-9480-4e35-b5eb-8291efdde4e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714884"/>
            <a:ext cx="3803776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48" y="3500438"/>
            <a:ext cx="742955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https://disk.yandex.ru/d/ZFZ7r8Ic6Eij-A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646</Words>
  <Application>Microsoft Office PowerPoint</Application>
  <PresentationFormat>Экран (4:3)</PresentationFormat>
  <Paragraphs>177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МУНИЦИПАЛЬНОЕ ОБЩЕОБРАЗОВАТЕЛЬНОЕ УЧРЕЖДЕНИЕ «СРЕДНЯЯ ШКОЛА №2»</vt:lpstr>
      <vt:lpstr>ЦЕЛЬ ПРОГРАММЫ</vt:lpstr>
      <vt:lpstr>РАЗДЕЛЫ ПРОГРАММЫ</vt:lpstr>
      <vt:lpstr>Темы занятий в модуле ЧГ</vt:lpstr>
      <vt:lpstr>Темы занятий в модуле ЕНГ</vt:lpstr>
      <vt:lpstr>Темы занятий в модуле МГ</vt:lpstr>
      <vt:lpstr>Темы занятий в модуле ФГ</vt:lpstr>
      <vt:lpstr>ТЕМАТИЧЕСКОЕ ПЛАНИРОВАНИЕ</vt:lpstr>
      <vt:lpstr>ЦИФРОВЫЕ  ОБРАЗОВАТЕЛЬНЫЕ РЕСУРСЫ</vt:lpstr>
      <vt:lpstr>ПРИМЕРЫ  ЗАДАНИЙ</vt:lpstr>
      <vt:lpstr>ПРИМЕРЫ  ЗАДАНИЙ</vt:lpstr>
      <vt:lpstr>ОРГАНИЗАЦИЯ  РАБОТЫ</vt:lpstr>
      <vt:lpstr>ФИНАНСОВАЯ ГРАМОТНОСТЬ</vt:lpstr>
      <vt:lpstr>Слайд 14</vt:lpstr>
      <vt:lpstr>ФОРМЫ ОРГАНИЗАЦИИ</vt:lpstr>
      <vt:lpstr>ДЕЛОВАЯ  ИГРА</vt:lpstr>
      <vt:lpstr>РЕДАКЦИЯ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Подведение итогов </vt:lpstr>
      <vt:lpstr>АНКЕТА ДЛЯ РЕФЛЕКСИИ</vt:lpstr>
      <vt:lpstr>ДИАГНОСТИКА</vt:lpstr>
      <vt:lpstr>ДИАГНОСТИЧЕСКИЕ КАРТЫ</vt:lpstr>
      <vt:lpstr>РЕЗУЛЬТАТЫ</vt:lpstr>
      <vt:lpstr>В ПЛАНАХ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ПРОГРАММЫ</dc:title>
  <dc:creator>Чёрная</dc:creator>
  <cp:lastModifiedBy>biblioteka</cp:lastModifiedBy>
  <cp:revision>53</cp:revision>
  <dcterms:created xsi:type="dcterms:W3CDTF">2021-08-24T08:02:33Z</dcterms:created>
  <dcterms:modified xsi:type="dcterms:W3CDTF">2022-02-14T11:57:09Z</dcterms:modified>
</cp:coreProperties>
</file>