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57" r:id="rId3"/>
    <p:sldId id="265" r:id="rId4"/>
    <p:sldId id="259" r:id="rId5"/>
    <p:sldId id="260" r:id="rId6"/>
    <p:sldId id="268" r:id="rId7"/>
    <p:sldId id="264" r:id="rId8"/>
    <p:sldId id="281" r:id="rId9"/>
    <p:sldId id="282" r:id="rId10"/>
    <p:sldId id="283" r:id="rId11"/>
    <p:sldId id="278" r:id="rId12"/>
    <p:sldId id="279" r:id="rId13"/>
    <p:sldId id="263" r:id="rId14"/>
    <p:sldId id="266" r:id="rId15"/>
    <p:sldId id="280" r:id="rId16"/>
    <p:sldId id="269" r:id="rId17"/>
    <p:sldId id="285" r:id="rId18"/>
    <p:sldId id="286" r:id="rId19"/>
    <p:sldId id="287" r:id="rId20"/>
    <p:sldId id="267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88163" cy="10017125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52" autoAdjust="0"/>
  </p:normalViewPr>
  <p:slideViewPr>
    <p:cSldViewPr snapToObjects="1">
      <p:cViewPr>
        <p:scale>
          <a:sx n="76" d="100"/>
          <a:sy n="76" d="100"/>
        </p:scale>
        <p:origin x="-1278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71" cy="50061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975" y="0"/>
            <a:ext cx="2985571" cy="50061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 smtClean="0"/>
            </a:lvl1pPr>
          </a:lstStyle>
          <a:p>
            <a:pPr>
              <a:defRPr/>
            </a:pPr>
            <a:fld id="{0A75A205-A33A-4CD3-94E4-2826304D84AF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4910"/>
            <a:ext cx="2985571" cy="50061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975" y="9514910"/>
            <a:ext cx="2985571" cy="50061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0AE9700-6394-41C3-855A-21147D11F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71" cy="50061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75" y="0"/>
            <a:ext cx="2985571" cy="50061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pPr>
              <a:defRPr/>
            </a:pPr>
            <a:fld id="{3FB49900-501C-417B-8738-A3435E57ADB5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9" rIns="92537" bIns="4626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9" y="4758255"/>
            <a:ext cx="5510207" cy="4507146"/>
          </a:xfrm>
          <a:prstGeom prst="rect">
            <a:avLst/>
          </a:prstGeom>
        </p:spPr>
        <p:txBody>
          <a:bodyPr vert="horz" lIns="92537" tIns="46269" rIns="92537" bIns="4626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4910"/>
            <a:ext cx="2985571" cy="50061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75" y="9514910"/>
            <a:ext cx="2985571" cy="50061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pPr>
              <a:defRPr/>
            </a:pPr>
            <a:fld id="{D70635FA-0CCE-47ED-899A-47AB0FE49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ABF2DE-A051-4CE8-B4F3-0D94EBBC439B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FEC07C-75AE-4696-AB9C-9557E4BA6325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C27CFE-2D02-4340-8249-48F17A48D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20885C-0148-4391-9811-EF8342CB0855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79F602-A1D9-4899-A794-B640C162E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769E3B-2B84-4336-AC03-B8224EEA95FF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7A0C4A-58C3-49AE-A3EC-09355CA29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603FDC-1431-4950-AD1E-4098ADEDF9DD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46179E-67BF-4A77-BC4F-5DA5C19ED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007D4B-0ADE-4EB6-BCBC-4CC9B8C981D1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74E218-DDF9-41DC-B1E3-64C6C9FF0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3968F5-BD2A-40FC-8A59-C7670762256F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161E2A-9ED0-4D05-A7BF-8951EC62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AC836D-03D1-478E-8711-17A99B7CE1A1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DA3EEB-A604-495F-8FD4-06E5390B5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C8C43E-C126-4578-AE18-74415421F34E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59B03A-6CCB-498E-A5E8-76BDB4F7A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80A1B4-BEDD-45F4-A706-8B3EB1018933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077D46-1A16-4993-80BC-8BEBFD960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117B7D-D4F9-47A1-95C0-C37984FC7312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499137-0550-4684-A2CC-76E5AD2F3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BA930B-0737-44E1-AF33-0362EC4D425B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0DB365-1FEA-4A02-8AD6-B689A1BB6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D18F61-4945-40A4-97BD-75DA68EB42DA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9F3CC1-C8AA-4586-933C-FE3AAC9FF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4794CE-35EB-4277-83CA-E762A8799828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91E51A-FCC9-426D-B4BA-17C2A33FB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292068-99BB-424B-A76F-3517D8706B41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582AFC-5EBF-47BE-9857-9F4BA084F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74B8EF-4E36-4BCD-9540-A4DDB37C984F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C89B64-CB20-4DD4-BE82-4705C6E70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5D3C08-0868-45B9-90B1-77D9C1744D44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4B49D2-0670-48BE-99C3-CB385AFCB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单击此处编辑母版文本样式</a:t>
            </a:r>
          </a:p>
          <a:p>
            <a:pPr lvl="1"/>
            <a:r>
              <a:rPr lang="en-US" altLang="ru-RU" smtClean="0"/>
              <a:t>第二级</a:t>
            </a:r>
          </a:p>
          <a:p>
            <a:pPr lvl="2"/>
            <a:r>
              <a:rPr lang="en-US" altLang="ru-RU" smtClean="0"/>
              <a:t>第三级</a:t>
            </a:r>
          </a:p>
          <a:p>
            <a:pPr lvl="3"/>
            <a:r>
              <a:rPr lang="en-US" altLang="ru-RU" smtClean="0"/>
              <a:t>第四级</a:t>
            </a:r>
          </a:p>
          <a:p>
            <a:pPr lvl="4"/>
            <a:r>
              <a:rPr lang="en-US" altLang="ru-RU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defRPr>
            </a:lvl1pPr>
          </a:lstStyle>
          <a:p>
            <a:pPr>
              <a:defRPr/>
            </a:pPr>
            <a:fld id="{57C8574E-2906-429B-993D-08B5637DA7EB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rgbClr val="90C226"/>
                </a:solidFill>
                <a:latin typeface="Trebuchet MS" panose="020B0603020202020204"/>
                <a:cs typeface="+mn-cs"/>
              </a:defRPr>
            </a:lvl1pPr>
          </a:lstStyle>
          <a:p>
            <a:pPr>
              <a:defRPr/>
            </a:pPr>
            <a:fld id="{1F84B025-23D1-42CB-B4DF-2BF61CE79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0"/>
            <a:ext cx="5867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565656"/>
                </a:solidFill>
                <a:latin typeface="方正综艺简体" pitchFamily="1" charset="-122"/>
                <a:ea typeface="时尚中黑简体" pitchFamily="2" charset="-122"/>
              </a:rPr>
              <a:t> 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5205413" y="1263650"/>
            <a:ext cx="2393950" cy="108585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Совещание при директоре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24 марта 2021 года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288" y="404813"/>
            <a:ext cx="83534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latin typeface="Trebuchet MS" panose="020B0603020202020204"/>
                <a:ea typeface="+mj-ea"/>
                <a:cs typeface="+mj-cs"/>
              </a:rPr>
              <a:t>Национальный проект «Образование»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60338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Перечень  функций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Центра образования цифрового и гуманитарного профилей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Точка </a:t>
            </a:r>
            <a:r>
              <a:rPr lang="ru-RU" b="1" dirty="0"/>
              <a:t>роста»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76001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дополнительных общеобразовательных программ цифрового, естественнонаучного, технического и гуманитарного профилей, а так же иных программ в рамках внеурочной деятельности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на базе «Точки роста» МОУ СШ №2: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Дополнительные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программы технической направленности: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«Компьютерная грамотность»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«Компьютерная графика»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«Кудесники»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«Робототехника»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«Алгоритмы и базы данных»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Дополнительные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программы естественнонаучной направленности: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«Математический практикум.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Алгебра+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69634" name="Picture 2" descr="C:\Users\biblioteka\Downloads\компьют грамот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60338"/>
            <a:ext cx="3905739" cy="3340320"/>
          </a:xfrm>
          <a:prstGeom prst="rect">
            <a:avLst/>
          </a:prstGeom>
          <a:noFill/>
        </p:spPr>
      </p:pic>
      <p:pic>
        <p:nvPicPr>
          <p:cNvPr id="69635" name="Picture 3" descr="C:\Users\biblioteka\Downloads\гр № 2_пятница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946" y="160338"/>
            <a:ext cx="4230534" cy="3268662"/>
          </a:xfrm>
          <a:prstGeom prst="rect">
            <a:avLst/>
          </a:prstGeom>
          <a:noFill/>
        </p:spPr>
      </p:pic>
      <p:sp>
        <p:nvSpPr>
          <p:cNvPr id="69637" name="AutoShape 5" descr="https://school2-pereslavl.edu.yar.ru/np_sch/o_w200_h180.JPG?imageBust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39" name="Picture 7" descr="C:\Users\biblioteka\Downloads\компьют грамот_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90891"/>
            <a:ext cx="4163314" cy="3122485"/>
          </a:xfrm>
          <a:prstGeom prst="rect">
            <a:avLst/>
          </a:prstGeom>
          <a:noFill/>
        </p:spPr>
      </p:pic>
      <p:pic>
        <p:nvPicPr>
          <p:cNvPr id="69641" name="Picture 9" descr="C:\Users\biblioteka\Desktop\Pic23.03.2021\image-23-03-21-01-4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90891"/>
            <a:ext cx="4002021" cy="3001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biblioteka\Downloads\DSC_000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4040097" cy="32872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1032" y="332656"/>
            <a:ext cx="87129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Дополнительные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программы спортивной направленности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«Шахматы для начинающих»</a:t>
            </a:r>
          </a:p>
          <a:p>
            <a:pPr lvl="0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«Шашки»</a:t>
            </a:r>
          </a:p>
          <a:p>
            <a:endParaRPr lang="ru-RU" dirty="0"/>
          </a:p>
        </p:txBody>
      </p:sp>
      <p:pic>
        <p:nvPicPr>
          <p:cNvPr id="70660" name="Picture 4" descr="C:\Users\biblioteka\Desktop\Pic23.03.2021\image-23-03-21-01-39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129" y="1124744"/>
            <a:ext cx="4386064" cy="328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d\Desktop\успе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92150"/>
            <a:ext cx="636746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07950" y="333375"/>
            <a:ext cx="84963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altLang="ru-RU" sz="1200" b="1" dirty="0">
                <a:solidFill>
                  <a:srgbClr val="343434"/>
                </a:solidFill>
                <a:latin typeface="Montserrat"/>
              </a:rPr>
              <a:t>Федеральный проект </a:t>
            </a:r>
            <a:r>
              <a:rPr lang="ru-RU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«Успех каждого ребенка»</a:t>
            </a:r>
          </a:p>
          <a:p>
            <a:pPr>
              <a:buFontTx/>
              <a:buNone/>
            </a:pPr>
            <a:r>
              <a:rPr lang="ru-RU" altLang="ru-RU" sz="1200" b="1" dirty="0">
                <a:solidFill>
                  <a:srgbClr val="23282D"/>
                </a:solidFill>
                <a:latin typeface="Montserrat"/>
              </a:rPr>
              <a:t>Реализация проекта направлена на формирование эффективной системы выявления, поддержки и развития способностей и талантов у детей и молодежи,</a:t>
            </a:r>
          </a:p>
          <a:p>
            <a:pPr>
              <a:buFontTx/>
              <a:buNone/>
            </a:pPr>
            <a:r>
              <a:rPr lang="ru-RU" altLang="ru-RU" sz="1200" b="1" dirty="0">
                <a:solidFill>
                  <a:srgbClr val="23282D"/>
                </a:solidFill>
                <a:latin typeface="Montserrat"/>
              </a:rPr>
              <a:t>основанной на принципах справедливости, всеобщности и направленной на самоопределение и профессиональную ориентацию всех обучающихся</a:t>
            </a:r>
          </a:p>
          <a:p>
            <a:pPr>
              <a:buFontTx/>
              <a:buNone/>
            </a:pPr>
            <a:r>
              <a:rPr lang="ru-RU" altLang="ru-RU" sz="1200" b="1" dirty="0">
                <a:solidFill>
                  <a:srgbClr val="23282D"/>
                </a:solidFill>
                <a:latin typeface="Montserrat"/>
              </a:rPr>
              <a:t>Основные мероприятия в рамках проекта: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Реализация образовательных программ основного общего и среднего общего образования в сетевой форме с участием организаций дополнительного образования детей, среднего профессионального и высшего образования, предприятий реального сектора экономики, учреждений культуры, спорта, негосударственных образовательных организаций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Реализация модели мобильных детских технопарков «</a:t>
            </a:r>
            <a:r>
              <a:rPr lang="ru-RU" altLang="ru-RU" sz="1200" dirty="0" err="1">
                <a:solidFill>
                  <a:srgbClr val="23282D"/>
                </a:solidFill>
                <a:latin typeface="Montserrat"/>
              </a:rPr>
              <a:t>Кванториум</a:t>
            </a: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», а также освоения </a:t>
            </a:r>
            <a:r>
              <a:rPr lang="ru-RU" altLang="ru-RU" sz="1200" dirty="0" err="1">
                <a:solidFill>
                  <a:srgbClr val="23282D"/>
                </a:solidFill>
                <a:latin typeface="Montserrat"/>
              </a:rPr>
              <a:t>онлайн</a:t>
            </a: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 модульных курсов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Создание сети центров цифрового образования «</a:t>
            </a:r>
            <a:r>
              <a:rPr lang="ru-RU" altLang="ru-RU" sz="1200" dirty="0" err="1">
                <a:solidFill>
                  <a:srgbClr val="23282D"/>
                </a:solidFill>
                <a:latin typeface="Montserrat"/>
              </a:rPr>
              <a:t>IT-cube</a:t>
            </a: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»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Реализация проекта ранней профессиональной ориентации учащихся 6-11 классов общеобразовательных организаций «Билет в будущее»,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Проведение открытых </a:t>
            </a:r>
            <a:r>
              <a:rPr lang="ru-RU" altLang="ru-RU" sz="1200" dirty="0" err="1">
                <a:solidFill>
                  <a:srgbClr val="23282D"/>
                </a:solidFill>
                <a:latin typeface="Montserrat"/>
              </a:rPr>
              <a:t>онлайн</a:t>
            </a: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 уроков «</a:t>
            </a:r>
            <a:r>
              <a:rPr lang="ru-RU" altLang="ru-RU" sz="1200" dirty="0" err="1">
                <a:solidFill>
                  <a:srgbClr val="23282D"/>
                </a:solidFill>
                <a:latin typeface="Montserrat"/>
              </a:rPr>
              <a:t>Проектория</a:t>
            </a: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», направленных на раннюю профориентацию детей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Создание сети детских технопарков «</a:t>
            </a:r>
            <a:r>
              <a:rPr lang="ru-RU" altLang="ru-RU" sz="1200" dirty="0" err="1">
                <a:solidFill>
                  <a:srgbClr val="23282D"/>
                </a:solidFill>
                <a:latin typeface="Montserrat"/>
              </a:rPr>
              <a:t>Кванториум</a:t>
            </a: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», в том числе в каждом городе с населением более 60 тыс. человек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Работа детских общественных объединений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Обеспечение доступности дополнительного образования обучающимся с инвалидностью и ОВЗ до уровня 70 % от общего числа детей указанной категории, в том числе с использованием дистанционных технологий</a:t>
            </a:r>
          </a:p>
          <a:p>
            <a:pPr>
              <a:buFontTx/>
              <a:buNone/>
            </a:pPr>
            <a:r>
              <a:rPr lang="ru-RU" altLang="ru-RU" sz="1200" b="1" dirty="0">
                <a:solidFill>
                  <a:srgbClr val="23282D"/>
                </a:solidFill>
                <a:latin typeface="Montserrat"/>
              </a:rPr>
              <a:t>Результат реализации проекта: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80% детей в возрасте от 5 до 18 лет охвачены дополнительным образованием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225 детских технопарков «</a:t>
            </a:r>
            <a:r>
              <a:rPr lang="ru-RU" altLang="ru-RU" sz="1200" dirty="0" err="1">
                <a:solidFill>
                  <a:srgbClr val="23282D"/>
                </a:solidFill>
                <a:latin typeface="Montserrat"/>
              </a:rPr>
              <a:t>Кванториум</a:t>
            </a: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» и 900 тыс. новых </a:t>
            </a:r>
            <a:r>
              <a:rPr lang="ru-RU" altLang="ru-RU" sz="1200" dirty="0" err="1">
                <a:solidFill>
                  <a:srgbClr val="23282D"/>
                </a:solidFill>
                <a:latin typeface="Montserrat"/>
              </a:rPr>
              <a:t>ученико-мест</a:t>
            </a: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 дополнительного образования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rgbClr val="23282D"/>
                </a:solidFill>
                <a:latin typeface="Montserrat"/>
              </a:rPr>
              <a:t>во всех регионах функционируют региональные центры выявления и поддержки детей, проявивших выдающиеся способности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1196752"/>
          <a:ext cx="6912767" cy="3154680"/>
        </p:xfrm>
        <a:graphic>
          <a:graphicData uri="http://schemas.openxmlformats.org/drawingml/2006/table">
            <a:tbl>
              <a:tblPr/>
              <a:tblGrid>
                <a:gridCol w="704350"/>
                <a:gridCol w="2068983"/>
                <a:gridCol w="2069717"/>
                <a:gridCol w="2069717"/>
              </a:tblGrid>
              <a:tr h="594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Направленность программы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групп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9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Туристско-краеведческая направленность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3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Социально-педагогическая направленность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3808" y="260648"/>
            <a:ext cx="4259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«Успех каждого ребенка»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220663" y="404813"/>
            <a:ext cx="56896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«Цифровая образовательная среда» </a:t>
            </a:r>
            <a:r>
              <a:rPr lang="ru-RU" altLang="ru-RU" sz="2000" dirty="0">
                <a:solidFill>
                  <a:srgbClr val="002060"/>
                </a:solidFill>
              </a:rPr>
              <a:t>предусматривает создание безопасной цифровой образовательной среды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2021 году наша школа вступила в региональный проект «Цифровая образовательная среда». Что же это такое?  Под «Цифровой образовательной средой» понимается единая информационная система, объединяющая всех участников образовательного процесса — учеников, учителей, родителей и администрацию школы</a:t>
            </a:r>
            <a:r>
              <a:rPr lang="ru-RU" sz="2000" dirty="0"/>
              <a:t>. 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C:\Users\cd\Desktop\childrensnews5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15888"/>
            <a:ext cx="308292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Цифровая образовательная среда(ЦОС)-совокупность условий, созданных для реализации образовательных программ с применением электронного обучения (ЭО), дистанционных  образовательных  технологий (ДОТ), с учетом функционирования электронной информационно-образовательной среды, включающей в себя электронные информационные ресурсы, электронные образовательные ресурсы (ЭОР), совокупность ИКТ, соответствующих технологических средств, и обеспечивающих освоение обучающимися образовательных программ в полном объеме независимо от места нахождения обучающихся.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 Введение ЦОС в российских школах — это не переход на дистанционное обучение и не отказ от личного посещения детьми школ. Цифровая образовательная среда направлена в первую очередь на то, чтобы расширить интерактивность процесса обучения, а не подменить собой живое общение с педагогом.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ЦОС создаст условия для применения в традиционной классно-урочной системе возможностей электронного образования, дистанционных обучающих технологий и ресурсов.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9644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Внедрение в российских школах ЦОС даст обучающимся и педагогам следующие преимущества: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•    доступ к высокоскоростному интернету в школе (100 Мб/с для городских и 50 Мб/с для сельских);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•    доступ к различным образовательным сайтам и порталам, при помощи которых можно будет улучшить знания по предметам;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•    возможность дистанционного освоения учебного материала детьми, которые по тем или иным причинами, например, из-за болезни, не могут ходить в школу;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•    возможность ведения электронного обмена документацией: дневники, классные журналы, расписание и так далее будут заполняться </a:t>
            </a:r>
            <a:r>
              <a:rPr lang="ru-RU" sz="2000" dirty="0" err="1">
                <a:solidFill>
                  <a:srgbClr val="002060"/>
                </a:solidFill>
              </a:rPr>
              <a:t>онлайн</a:t>
            </a:r>
            <a:r>
              <a:rPr lang="ru-RU" sz="2000" dirty="0">
                <a:solidFill>
                  <a:srgbClr val="002060"/>
                </a:solidFill>
              </a:rPr>
              <a:t>;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•    возможность получать информацию о процессе обучения на различных государственных платформах, например, на портале «</a:t>
            </a:r>
            <a:r>
              <a:rPr lang="ru-RU" sz="2000" dirty="0" err="1">
                <a:solidFill>
                  <a:srgbClr val="002060"/>
                </a:solidFill>
              </a:rPr>
              <a:t>Госуслуг</a:t>
            </a:r>
            <a:r>
              <a:rPr lang="ru-RU" sz="2000" dirty="0">
                <a:solidFill>
                  <a:srgbClr val="002060"/>
                </a:solidFill>
              </a:rPr>
              <a:t>»;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•    получение доступа к </a:t>
            </a:r>
            <a:r>
              <a:rPr lang="ru-RU" sz="2000" dirty="0" err="1">
                <a:solidFill>
                  <a:srgbClr val="002060"/>
                </a:solidFill>
              </a:rPr>
              <a:t>видеотрансляциям</a:t>
            </a:r>
            <a:r>
              <a:rPr lang="ru-RU" sz="2000" dirty="0">
                <a:solidFill>
                  <a:srgbClr val="002060"/>
                </a:solidFill>
              </a:rPr>
              <a:t> лучших уроков;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•    автоматизация процессов, которая избавит педагогов от лишней бумажной работы с отчетами — предполагается, что специальные программы будут самостоятельно анализировать данные обо всех </a:t>
            </a:r>
            <a:r>
              <a:rPr lang="ru-RU" sz="2000" dirty="0" smtClean="0">
                <a:solidFill>
                  <a:srgbClr val="002060"/>
                </a:solidFill>
              </a:rPr>
              <a:t>учениках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99592" y="93315"/>
            <a:ext cx="7608195" cy="491986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3528" y="501317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 странице сайта «Национальный проект «Образование» размещена информация о проектах, в которых участвует наша школа 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3786188" y="549275"/>
            <a:ext cx="4889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alt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"Новые возможности для каждого"</a:t>
            </a:r>
            <a:r>
              <a:rPr lang="ru-RU" altLang="ru-RU" sz="3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endParaRPr lang="ru-RU" altLang="ru-RU" sz="3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Open Sans"/>
              </a:rPr>
              <a:t>позволит непрерывно учиться абсолютно всем, даже уже работающим людям. Для этого будет создана единая платформа-навигатор по доступным курсам и программам, в том числе онлайн-курсам. К 2024 году число пользователей платформы достигнет 1,2 млн. человек. За этот проект отвечает Министерство науки и высшего образования.</a:t>
            </a:r>
            <a:endParaRPr lang="ru-RU" altLang="ru-RU"/>
          </a:p>
        </p:txBody>
      </p:sp>
      <p:pic>
        <p:nvPicPr>
          <p:cNvPr id="31747" name="Picture 2" descr="C:\Users\cd\Desktop\1500278115_698685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835150"/>
            <a:ext cx="35607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6780212" cy="1296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взгляд на образование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689600"/>
          </a:xfrm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Навыки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XXI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века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Базовые навыки         Компетенции        Личностные качества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учащиеся применяют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Как учащиеся решают       Как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учащиеся справляются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базовые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навыки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более сложные          с изменениями окружающей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решении повседневных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задачи                                              среды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задач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Непрерывное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79388" y="3644330"/>
            <a:ext cx="2952750" cy="194468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</a:rPr>
              <a:t>Навыки чтения и письма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</a:rPr>
              <a:t>Математическая грамотность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</a:rPr>
              <a:t>Естественнонаучная грамотность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</a:rPr>
              <a:t>ИКТ-компетентность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</a:rPr>
              <a:t>Финансовая грамотность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</a:rPr>
              <a:t>Культурная и гражданская грамотность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492500" y="3356992"/>
            <a:ext cx="2601913" cy="223202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prstClr val="black"/>
                </a:solidFill>
              </a:rPr>
              <a:t>7. Критическое мышление, решение задач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prstClr val="black"/>
                </a:solidFill>
              </a:rPr>
              <a:t>8. Креативность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prstClr val="black"/>
                </a:solidFill>
              </a:rPr>
              <a:t>9. Умение общаться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prstClr val="black"/>
                </a:solidFill>
              </a:rPr>
              <a:t>10.Умение работать в команде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300788" y="3356992"/>
            <a:ext cx="2592387" cy="19431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prstClr val="black"/>
                </a:solidFill>
              </a:rPr>
              <a:t>11. Любознательность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prstClr val="black"/>
                </a:solidFill>
              </a:rPr>
              <a:t>12. Инициативность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prstClr val="black"/>
                </a:solidFill>
              </a:rPr>
              <a:t>13. Настойчивость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prstClr val="black"/>
                </a:solidFill>
              </a:rPr>
              <a:t>14. Способность адаптироваться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prstClr val="black"/>
                </a:solidFill>
              </a:rPr>
              <a:t>15. Лидерские качества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prstClr val="black"/>
                </a:solidFill>
              </a:rPr>
              <a:t>16. Социальная и культурная грамотность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47925" y="1304925"/>
            <a:ext cx="13684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52938" y="1192213"/>
            <a:ext cx="0" cy="436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76825" y="1230313"/>
            <a:ext cx="1223963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cd\Desktop\Sotsialno-kulturnaya-deyatelnos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20161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2843213" y="895350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alt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"Социальная активность»</a:t>
            </a:r>
          </a:p>
          <a:p>
            <a:pPr algn="ctr">
              <a:buFontTx/>
              <a:buNone/>
            </a:pPr>
            <a:r>
              <a:rPr lang="ru-RU" alt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NotoSans"/>
              </a:rPr>
              <a:t>- ответственна Росмолодежь. </a:t>
            </a:r>
          </a:p>
          <a:p>
            <a:pPr algn="ctr"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NotoSans"/>
              </a:rPr>
              <a:t>Будет сформирована сеть центров поддержки добровольчества, лучшие волонтерские проекты смогут ежегодно участвовать в конкурсе на получение грантов.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d\Desktop\5019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8066" y="1176720"/>
            <a:ext cx="366586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3924300" y="620713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PTSerif"/>
              </a:rPr>
              <a:t>проект </a:t>
            </a:r>
            <a:r>
              <a:rPr lang="ru-RU" alt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«Современные родители»              </a:t>
            </a:r>
            <a:r>
              <a:rPr lang="ru-RU" altLang="ru-RU">
                <a:solidFill>
                  <a:srgbClr val="000000"/>
                </a:solidFill>
                <a:latin typeface="PTSerif"/>
              </a:rPr>
              <a:t>охватит психолого-педагогическую и информационно-просветительскую поддержку для семей. В планах — разработка сайта, на котором родителей будут консультировать по вопросам воспитания и образования. К 2024 году во всех регионах заработают центры помощи родителям.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3348038" y="188913"/>
            <a:ext cx="55086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alt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«Учитель будущего»</a:t>
            </a:r>
          </a:p>
          <a:p>
            <a:pPr>
              <a:buFontTx/>
              <a:buNone/>
            </a:pPr>
            <a:r>
              <a:rPr lang="ru-RU" altLang="ru-RU">
                <a:solidFill>
                  <a:srgbClr val="333333"/>
                </a:solidFill>
                <a:latin typeface="PT Serif"/>
              </a:rPr>
              <a:t>Во всех регионах введут систему аттестации директоров и педагогов-психологов. Министерство просвещения разработает единую модель для работников из образования и утвердит систему карьерного роста, которая будет учитывать достижения педагога. </a:t>
            </a:r>
          </a:p>
          <a:p>
            <a:pPr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NotoSans"/>
              </a:rPr>
              <a:t>Не менее половины учителей должны пройти переподготовку. Национальная система учительского роста предполагает и новую систему карьерного роста. То есть не вертикальную: учитель-завуч-директор, а горизонтальную. Сейчас в образовательной среде обсуждаются новые должности педагогических работников, отражающие их профессиональные успехи, например, учитель-мастер, учитель-наставник</a:t>
            </a:r>
            <a:endParaRPr lang="ru-RU" altLang="ru-RU"/>
          </a:p>
        </p:txBody>
      </p:sp>
      <p:pic>
        <p:nvPicPr>
          <p:cNvPr id="21506" name="Picture 2" descr="C:\Users\cd\Desktop\8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620688"/>
            <a:ext cx="293107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d\Desktop\worldskills_jpg_ejw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476672"/>
            <a:ext cx="2952328" cy="3455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3090863" y="188913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PTSerif"/>
              </a:rPr>
              <a:t>Проект </a:t>
            </a:r>
            <a:r>
              <a:rPr lang="ru-RU" alt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«Молодые профессионалы»</a:t>
            </a:r>
            <a:r>
              <a:rPr lang="ru-RU" altLang="ru-RU">
                <a:solidFill>
                  <a:srgbClr val="000000"/>
                </a:solidFill>
                <a:latin typeface="PTSerif"/>
              </a:rPr>
              <a:t>.</a:t>
            </a:r>
          </a:p>
          <a:p>
            <a:pPr algn="ctr"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PTSerif"/>
              </a:rPr>
              <a:t> В его рамках проведут мировой чемпионат по профессиональному мастерству по стандартам WorldSkills в 2019 году в Казани и Европейский чемпионат по профмастерству в Санкт-Петербурге. К декабрю 2024 года создадут сеть центров опережающей профессиональной подготовки.</a:t>
            </a:r>
          </a:p>
          <a:p>
            <a:pPr algn="ctr"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PTSerif"/>
              </a:rPr>
              <a:t> Это поможет готовиться к демонстрационным экзаменам, которые через шесть лет будут сдавать в 50% техникумов и колледжей.</a:t>
            </a:r>
          </a:p>
          <a:p>
            <a:pPr algn="ctr"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NotoSans"/>
              </a:rPr>
              <a:t>Цель - поднять престиж рабочих профессий, чтобы выпускники колледжей и техникумов могли работать на самых продвинутых производствах.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1763713" y="333375"/>
            <a:ext cx="68405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alt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конкурентноспособности российских вузов</a:t>
            </a:r>
            <a:endParaRPr lang="ru-RU" altLang="ru-RU" sz="36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2124075" y="2205038"/>
            <a:ext cx="6605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NotoSans"/>
              </a:rPr>
              <a:t>В нем уже известные проекты: "Вузы как центры пространства создания инноваций", "Современная цифровая образовательная среда в Российской Федерации", "Экспорт российского образования"</a:t>
            </a:r>
            <a:endParaRPr lang="ru-RU" altLang="ru-RU" dirty="0"/>
          </a:p>
        </p:txBody>
      </p:sp>
      <p:pic>
        <p:nvPicPr>
          <p:cNvPr id="23554" name="Picture 2" descr="C:\Users\cd\Desktop\0502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3405193"/>
            <a:ext cx="3773065" cy="246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d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65278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7950" y="620713"/>
            <a:ext cx="8712200" cy="53244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  <a:defRPr/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7 мая 2018 года на портале Кремля (kremlin.ru) опубликован текст Указа Президента России Владимира Владимировича Путина «О национальных целях и стратегических задачах развития Российской Федерации на период до 2024 года», который вступил в силу со дня его официального опубликования.</a:t>
            </a:r>
          </a:p>
          <a:p>
            <a:pPr marL="0" indent="0">
              <a:buFont typeface="Wingdings 3" charset="2"/>
              <a:buNone/>
              <a:defRPr/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Указ подписан «</a:t>
            </a:r>
            <a:r>
              <a:rPr lang="ru-RU" sz="1600" b="1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в целях осуществления прорывного научно-технологического и социально-экономического развития РФ, увеличения численности населения страны, повышения уровня жизни граждан, создания комфортных условий для их проживания, а также условий и возможностей для самореализации и раскрытия таланта каждого человека»</a:t>
            </a:r>
            <a:r>
              <a:rPr lang="ru-RU" sz="1600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br>
              <a:rPr lang="ru-RU" sz="1600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Правительству Российской Федерации поручено разработать (скорректировать) совместно с органами государственной власти субъектов Российской Федерации и представить до 1 октября 2018 г. для рассмотрения на заседании Совета при Президенте Российской Федерации по стратегическому развитию и приоритетным проектам национальные проекты (программы) по </a:t>
            </a:r>
            <a:r>
              <a:rPr lang="ru-RU" sz="1600" b="1" u="sng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12 направлениям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в том числе и по направлению «образование».</a:t>
            </a:r>
            <a:b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Согласно Указу, Правительству Российской Федерации поручено при разработке национального проекта в сфере образования исходить из того, что в 2024 году необходимо обеспечить:</a:t>
            </a:r>
            <a:b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а) </a:t>
            </a:r>
            <a:r>
              <a:rPr lang="ru-RU" sz="1600" b="1" u="sng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достижение следующих целей и целевых показателей:</a:t>
            </a:r>
            <a:br>
              <a:rPr lang="ru-RU" sz="1600" b="1" u="sng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ru-RU" sz="1600" b="1" u="sng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обеспечение глобальной конкурентоспособности российского образования, вхождение Российской Федерации в число 10 ведущих стран мира по качеству общего образования;</a:t>
            </a:r>
            <a:br>
              <a:rPr lang="ru-RU" sz="1600" b="1" u="sng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традиций;</a:t>
            </a:r>
            <a:r>
              <a:rPr lang="ru-RU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ru-RU" sz="1600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ru-RU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79388" y="476250"/>
            <a:ext cx="8640762" cy="612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— внедрение на уровнях основного общего и среднего общего образования </a:t>
            </a:r>
            <a:r>
              <a:rPr lang="ru-RU" sz="2000" b="1" u="sng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и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вовлечённости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в образовательный процесс, а также обновление содержания и совершенствование методов обучения предметной области «Технология»;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— </a:t>
            </a:r>
            <a:r>
              <a:rPr lang="ru-RU" sz="2000" b="1" u="sng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формирование эффективной системы выявления, поддержки и развития способностей и талантов у детей и молодёжи,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основанной на принципах справедливости, всеобщности и направленной на самоопределение и профессиональную ориентацию всех обучающихся;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— создание условий для раннего развития детей в возрасте до трёх лет, реализация программы психолого-педагогической, методической и консультативной помощи родителям детей, получающих дошкольное образование в семье;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—</a:t>
            </a:r>
            <a:r>
              <a:rPr lang="ru-RU" sz="2000" b="1" u="sng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высокое качество и доступность образования всех видов и уровней; создание современной и безопасной цифровой образовательной среды,</a:t>
            </a:r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обеспечивающей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— </a:t>
            </a:r>
            <a:r>
              <a:rPr lang="ru-RU" sz="2000" b="1" u="sng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внедрение национальной системы профессионального роста педагогических работников, охватывающей не менее 50 процентов учителей общеобразовательных организаций;</a:t>
            </a:r>
            <a:r>
              <a:rPr lang="ru-RU" sz="2000" b="1" u="sng" dirty="0" smtClean="0">
                <a:solidFill>
                  <a:schemeClr val="accent5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accent5">
                    <a:lumMod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ru-RU" sz="2000" b="1" u="sng" dirty="0">
              <a:solidFill>
                <a:schemeClr val="accent5">
                  <a:lumMod val="2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d\Desktop\ПМ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6268" cy="456929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школа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нём сосредоточатся на новых методах обучения и образовательных технологиях. Для того, чтобы Россия вошла в число 10 ведущих стран мира по качеству общего образования, в школах обновят образовательные программы и внедрят систему оценки качества на основе международных исследований. Помимо прочего, школы будут привлекать специалистов без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педобразования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Появятся уроки технологии на базе компаний и детских технопарков «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Ещё в планах министерства полностью избавиться от третьей смены в школах.</a:t>
            </a:r>
            <a:r>
              <a:rPr lang="ru-RU" sz="2400" dirty="0">
                <a:solidFill>
                  <a:srgbClr val="333333"/>
                </a:solidFill>
                <a:latin typeface="PT Serif"/>
              </a:rPr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Перечень  функций </a:t>
            </a:r>
            <a:r>
              <a:rPr lang="ru-RU" sz="2000" b="1" dirty="0" smtClean="0">
                <a:solidFill>
                  <a:srgbClr val="FF0000"/>
                </a:solidFill>
              </a:rPr>
              <a:t>Центра </a:t>
            </a:r>
            <a:r>
              <a:rPr lang="ru-RU" sz="2000" b="1" dirty="0">
                <a:solidFill>
                  <a:srgbClr val="FF0000"/>
                </a:solidFill>
              </a:rPr>
              <a:t>образования цифрового и гуманитарного профилей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Точка роста»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70788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Участие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основных общеобразовательных программ в части предметных областей «Технология», «Информатика», «Основы  безопасности жизнедеятельности»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723549"/>
            <a:ext cx="88924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lvl="0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Раздел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по Технологии, в котором используется оборудование «Точки роста»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класс: Раздел Электротехнические работы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Робототехника – 4 ч</a:t>
            </a:r>
          </a:p>
          <a:p>
            <a:pPr lvl="0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Численность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 предметной области «Технология» на обновлённом оборудовании – 104 человека: 5а – 11; 5б – 10; 6а – 13; 6б – 13; 7а – 20; 7б – 17; 8а – 6; 8б – 14.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Материальные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Цента образования цифрового и гуманитарного профилей «Точка роста», используемые при проведении уроков технологии: Учебные конструкторы.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предназначены для практико-ориентированного изучения устройства и принципов работы механических моделей различной степени сложности, в том числе с электродвигателем, приводящих в движение модели для глубокого погружения в основы инженерии </a:t>
            </a:r>
            <a:r>
              <a:rPr lang="ru-RU" dirty="0"/>
              <a:t>и технологии.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2809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рабочей программы по «Информатике», в котором используется оборудование «Точки роста».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 (углублённый уровень):  Раздел "Информационно-коммуникационные технологии"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«3D-моделирование и анимация» - 16 часов.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 по предметной области «Информатика» - 8 человек.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ценности Цента образования цифрового и гуманитарного профилей «Точка роста», используемые при проведении уроков информатики: 3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принтер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MAESTRO PICCOLO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89644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 безопасности жизнедеятельности </a:t>
            </a:r>
          </a:p>
          <a:p>
            <a:pPr lvl="0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Разделы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по ОБЖ, в которых используется  оборудование «Точки роста»: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класс: Раздел 1 - Основы комплексной безопасности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4- Основы медицинских знаний и оказание первой медицинской помощи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класс: Раздел 4 -  Основы медицинских знаний и оказание первой медицинской помощи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класс: Раздел 4 - Основы медицинских знаний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Численность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 предметной области ОБЖ на обновленном оборудовании 137 человек: 8а-28, 8б-28, 9а-28, 9б-24, 11а-29.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Материальные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Центра образования цифрового и гуманитарного профилей "Точка роста", используемые при проведении уроков ОБЖ: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Тренажёр-манекен для отработки сердечно-лёгочной реанимации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Тренажёр-манекен для отработки приёмов удаления инородного тела из верхних дыхательных путей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имитаторов травм и поражений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Шина складная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Воротник шейный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Табельное средство для оказания первой медицинской помощи</a:t>
            </a:r>
          </a:p>
          <a:p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56bf070152930dd8e6e3113d98be226f1974b"/>
</p:tagLst>
</file>

<file path=ppt/theme/theme1.xml><?xml version="1.0" encoding="utf-8"?>
<a:theme xmlns:a="http://schemas.openxmlformats.org/drawingml/2006/main" name="1">
  <a:themeElements>
    <a:clrScheme name="">
      <a:dk1>
        <a:srgbClr val="FFFFFF"/>
      </a:dk1>
      <a:lt1>
        <a:srgbClr val="FFFFFF"/>
      </a:lt1>
      <a:dk2>
        <a:srgbClr val="FFFFFF"/>
      </a:dk2>
      <a:lt2>
        <a:srgbClr val="0050EB"/>
      </a:lt2>
      <a:accent1>
        <a:srgbClr val="2578FF"/>
      </a:accent1>
      <a:accent2>
        <a:srgbClr val="3B94FF"/>
      </a:accent2>
      <a:accent3>
        <a:srgbClr val="FFFFFF"/>
      </a:accent3>
      <a:accent4>
        <a:srgbClr val="DADADA"/>
      </a:accent4>
      <a:accent5>
        <a:srgbClr val="ACBEFF"/>
      </a:accent5>
      <a:accent6>
        <a:srgbClr val="3586E7"/>
      </a:accent6>
      <a:hlink>
        <a:srgbClr val="30BEFE"/>
      </a:hlink>
      <a:folHlink>
        <a:srgbClr val="FFFFFF"/>
      </a:folHlink>
    </a:clrScheme>
    <a:fontScheme name="1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Pages>0</Pages>
  <Words>952</Words>
  <Characters>0</Characters>
  <Application>Microsoft Office PowerPoint</Application>
  <DocSecurity>0</DocSecurity>
  <PresentationFormat>Экран (4:3)</PresentationFormat>
  <Lines>0</Lines>
  <Paragraphs>132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41" baseType="lpstr">
      <vt:lpstr>Arial</vt:lpstr>
      <vt:lpstr>Microsoft Sans Serif</vt:lpstr>
      <vt:lpstr>Calibri</vt:lpstr>
      <vt:lpstr>Trebuchet MS</vt:lpstr>
      <vt:lpstr>Wingdings 3</vt:lpstr>
      <vt:lpstr>方正综艺简体</vt:lpstr>
      <vt:lpstr>时尚中黑简体</vt:lpstr>
      <vt:lpstr>Times New Roman</vt:lpstr>
      <vt:lpstr>Times</vt:lpstr>
      <vt:lpstr>PT Serif</vt:lpstr>
      <vt:lpstr>Montserrat</vt:lpstr>
      <vt:lpstr>Open Sans</vt:lpstr>
      <vt:lpstr>NotoSans</vt:lpstr>
      <vt:lpstr>PTSerif</vt:lpstr>
      <vt:lpstr>1</vt:lpstr>
      <vt:lpstr>Грань</vt:lpstr>
      <vt:lpstr> </vt:lpstr>
      <vt:lpstr>Новый взгляд на образование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biblioteka</dc:creator>
  <cp:lastModifiedBy>biblioteka</cp:lastModifiedBy>
  <cp:revision>41</cp:revision>
  <dcterms:created xsi:type="dcterms:W3CDTF">2013-04-09T06:38:05Z</dcterms:created>
  <dcterms:modified xsi:type="dcterms:W3CDTF">2021-03-23T13:41:26Z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1033-8.1.0.3855</vt:lpwstr>
  </property>
</Properties>
</file>