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6" r:id="rId8"/>
    <p:sldId id="273" r:id="rId9"/>
    <p:sldId id="265" r:id="rId10"/>
    <p:sldId id="268" r:id="rId11"/>
    <p:sldId id="261" r:id="rId12"/>
    <p:sldId id="267" r:id="rId13"/>
    <p:sldId id="269" r:id="rId14"/>
    <p:sldId id="274" r:id="rId15"/>
    <p:sldId id="275" r:id="rId16"/>
    <p:sldId id="276" r:id="rId17"/>
    <p:sldId id="277" r:id="rId18"/>
    <p:sldId id="279" r:id="rId19"/>
    <p:sldId id="278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16" autoAdjust="0"/>
  </p:normalViewPr>
  <p:slideViewPr>
    <p:cSldViewPr snapToGrid="0">
      <p:cViewPr>
        <p:scale>
          <a:sx n="70" d="100"/>
          <a:sy n="70" d="100"/>
        </p:scale>
        <p:origin x="-2112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CC82B3-0D82-4B2B-BD56-A3044644C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6CD888-7CE2-4719-81D4-CC3E87DB5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242ADC-0C03-425A-9DD0-2D2F5CB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09A7F6-B81F-4FE2-8909-E431DEB5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4FD032-111A-4B27-A41E-97BB185C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08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7875F1-0A47-4C06-AC43-FF659C0E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4E1A01-BA42-45A2-898C-3ED40819A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37AB07-7C9E-4E8F-965C-4847AD42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507186-021D-4BA4-B441-1B7066EC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ABFF4E-638E-4350-8472-5BBDC6C7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7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8DC362-63A5-4F01-92F5-3B2C6576B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F2F71E-E256-412F-9C50-A11A8F112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90B0B0-F1C5-4293-9A25-708715E6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480C54-D261-4AED-A11A-A718D379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93A963-1835-444E-A0F9-25350DAC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65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E80EB6-D291-4B1A-9475-98E5EDF9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AF472-792D-45C9-A023-D6B4E175C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8D9EEC-4858-4687-A041-FADD15F6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A5F108-46EF-4076-BE28-403F25AD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36B1E9-9B89-4FCC-A57E-F7389A7A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1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F552B-01ED-4F22-8745-0391674B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A425-C93F-4C5A-B718-0DF492976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441866-8B55-496F-9DF7-C2990E2D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4E3E70-54F5-42F9-8C59-DC604161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51B6BE-B631-4D9C-8133-361588EC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39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FDAEE5-7723-4EF9-9EFB-D9AEA7DC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7BC75D-B1EA-4C87-B331-DE1989C5C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519B48-756C-462B-95CD-0B03283D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D36167-3126-40C1-9067-CA8BCDD9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BF96E1-EEDC-434F-8165-33E05A8F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37FD28-BE7A-4FE7-BC92-41D48CF1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02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165FD-D92D-492E-8375-A257A26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B2CB4B-22AC-494A-8E89-5A549A99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7B82F5-5A40-4E88-9A5E-086EB0ED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38537D-B558-4B31-9EA4-035E9F9F9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3363C3-1FC8-41A0-B5E1-BAE46E5F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0DA2CA8-0C8D-4A7F-A9B0-2C243825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9FD6F6-7FD9-462F-A9C5-72B0EDDD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5C9BFD-9E37-4230-A57D-6D72DB43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70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9578F9-9454-41E0-8A9D-B47908C8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803C9A-86B4-4E97-8E86-C81986DB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E92FB9-B150-4B70-959F-C69D12BA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8248A7-7883-4841-9D35-18B43B4D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1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6415A5-8937-438B-AFC2-E8FB05DE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FBA34D-CE6C-4069-8D24-D4C1C2CD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CCF517-65D5-4967-A512-F79B9CD2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07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5E334-6852-48A0-8383-02A354C0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04FE0F-0B87-4788-ACAE-C3D6BC6E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5EA83C-A2E4-4FC5-A385-B05DB301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91545A-2325-48D1-BF91-9A6359A4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177EBE-540E-4859-8121-C5FB13FB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DCC940-8F0E-4A23-8A5B-E58389A0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1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8793A5-C6F9-4F5D-95A0-19AFA891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6A1AF16-A3DB-4BA2-B3F3-3319CCFA6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89AC5A-1791-4BCB-BBE2-234BFCFCB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7C6B59-E150-4446-9FDB-FB36C580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1253C9-8B63-4F88-BE00-BAF04083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D68388-8D44-44EB-BB29-B6E1AA6C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31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294011-0F18-4DA7-94AC-BECF9009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38627B-D182-48CB-A368-4AE3E3A77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1E20AA-8865-427A-9D2E-28A586C57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9CCE-AA2E-4A74-87D1-49C8A1966FD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53B3B8-8EF5-469C-822F-F378FCF13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53CB02-37C8-4DA6-A986-D92CADBD6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30F6-85DE-4758-9490-52F885A55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09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E17AB-0E20-46DB-AD7B-3DA976097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335" y="354563"/>
            <a:ext cx="10916816" cy="2817846"/>
          </a:xfrm>
        </p:spPr>
        <p:txBody>
          <a:bodyPr>
            <a:normAutofit/>
          </a:bodyPr>
          <a:lstStyle/>
          <a:p>
            <a:pPr algn="ctr"/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400" b="0" i="0" u="none" strike="noStrike" baseline="0" dirty="0">
                <a:latin typeface="Times New Roman" panose="02020603050405020304" pitchFamily="18" charset="0"/>
              </a:rPr>
              <a:t/>
            </a:r>
            <a:br>
              <a:rPr lang="ru-RU" sz="1400" b="0" i="0" u="none" strike="noStrike" baseline="0" dirty="0">
                <a:latin typeface="Times New Roman" panose="02020603050405020304" pitchFamily="18" charset="0"/>
              </a:rPr>
            </a:br>
            <a:r>
              <a:rPr lang="ru-RU" sz="1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Обновлённый ФГОС: </a:t>
            </a:r>
            <a:br>
              <a:rPr lang="ru-RU" sz="5400" b="1" i="0" u="none" strike="noStrike" baseline="0" dirty="0">
                <a:latin typeface="Times New Roman" panose="02020603050405020304" pitchFamily="18" charset="0"/>
              </a:rPr>
            </a:b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к каким изменениям готовиться школе в 2022 году? 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A4754F-DB73-424D-BCFC-53EB54A5C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5731" y="4777379"/>
            <a:ext cx="6559420" cy="1126283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sz="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800" b="0" i="0" u="none" strike="noStrike" baseline="0" dirty="0">
              <a:latin typeface="Times New Roman" panose="02020603050405020304" pitchFamily="18" charset="0"/>
            </a:endParaRPr>
          </a:p>
          <a:p>
            <a:pPr algn="r"/>
            <a:r>
              <a:rPr lang="ru-RU" sz="3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6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rPr>
              <a:t>Педагогический совет. </a:t>
            </a:r>
          </a:p>
          <a:p>
            <a:pPr algn="r"/>
            <a:r>
              <a:rPr lang="ru-RU" sz="5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rPr>
              <a:t>Январь 2022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3447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475F4-5D7A-4FD7-9FF7-3867A07C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7" y="0"/>
            <a:ext cx="10731726" cy="1230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</a:rPr>
              <a:t>Изменения в обновленных ФГОС ООО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5E0A9D-9D67-4143-BB9A-F8954FE2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121229"/>
            <a:ext cx="11895365" cy="5612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Обновлённые ФГОС определяют четкие требования к предметным результатам </a:t>
            </a:r>
          </a:p>
          <a:p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тдельно описаны предметные результаты для учебного предмета «История» и учебных курсов «История России» и «Всеобщая история».</a:t>
            </a:r>
          </a:p>
          <a:p>
            <a:r>
              <a:rPr lang="ru-RU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установлены требования к предметным результатам при 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углубленном изучении  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отдельных учебных предметов: «Математика», включая курсы «Алгебра», «Геометрия», «Вероятность и статистика»; «Информатика»; «Физика»; «Химия»; «Биология».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35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4FDED-CBC1-4F80-BA6F-F8897CAA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450"/>
            <a:ext cx="11047412" cy="8953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Финансовая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63BB88-CAF3-461B-B574-7A4A4BB0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90600"/>
            <a:ext cx="11858624" cy="5867400"/>
          </a:xfrm>
        </p:spPr>
        <p:txBody>
          <a:bodyPr>
            <a:normAutofit fontScale="92500"/>
          </a:bodyPr>
          <a:lstStyle/>
          <a:p>
            <a:pPr algn="l"/>
            <a:endParaRPr lang="ru-RU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</a:rPr>
              <a:t>С младших классов школьники теперь начнут изучать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финансовую грамотность</a:t>
            </a:r>
            <a:r>
              <a:rPr lang="ru-RU" sz="3200" dirty="0">
                <a:latin typeface="Times New Roman" panose="02020603050405020304" pitchFamily="18" charset="0"/>
              </a:rPr>
              <a:t>. Министерство просвещения поясняет, что о введении нового предмета речь не идет, так как это повысит нагрузку на учащихся. Изучать финансовую грамотность школьники будут в рамках предметов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«Окружающий мир», «Математика», «Обществознание», «Информатика», «География» и др</a:t>
            </a:r>
            <a:r>
              <a:rPr lang="ru-RU" sz="3200" dirty="0">
                <a:latin typeface="Times New Roman" panose="02020603050405020304" pitchFamily="18" charset="0"/>
              </a:rPr>
              <a:t>. «Школьные программы должны давать максимально актуальные знания , которые бы учащиеся могли применять в реальной жизни», -подчеркнули в </a:t>
            </a:r>
            <a:r>
              <a:rPr lang="ru-RU" sz="3200" dirty="0" err="1">
                <a:latin typeface="Times New Roman" panose="02020603050405020304" pitchFamily="18" charset="0"/>
              </a:rPr>
              <a:t>Минпросвещения</a:t>
            </a:r>
            <a:r>
              <a:rPr lang="ru-RU" sz="3200" dirty="0">
                <a:latin typeface="Times New Roman" panose="02020603050405020304" pitchFamily="18" charset="0"/>
              </a:rPr>
              <a:t>. – Поэтому новые стандарты позволяют обновить содержание программ и в части гуманитарных направлений, и в части предметов научно-технического цикла, расширить знания школьников о здоровом образе жизни, экологии, задействовать интерактивные программы, формирующие патриотическое воспитание». </a:t>
            </a:r>
          </a:p>
        </p:txBody>
      </p:sp>
    </p:spTree>
    <p:extLst>
      <p:ext uri="{BB962C8B-B14F-4D97-AF65-F5344CB8AC3E}">
        <p14:creationId xmlns:p14="http://schemas.microsoft.com/office/powerpoint/2010/main" xmlns="" val="42585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FD5520-9F26-49CF-9EDE-9CDDFD27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52425"/>
            <a:ext cx="10590212" cy="90487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Патриотическое воспитание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68931C-EFB4-4F19-B73E-772EE539C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1428750"/>
            <a:ext cx="11917136" cy="5257800"/>
          </a:xfrm>
        </p:spPr>
        <p:txBody>
          <a:bodyPr>
            <a:norm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Патриотическое воспитание </a:t>
            </a:r>
            <a:r>
              <a:rPr lang="ru-RU" sz="3600" dirty="0">
                <a:latin typeface="Times New Roman" panose="02020603050405020304" pitchFamily="18" charset="0"/>
              </a:rPr>
              <a:t>также включено в обновленные ФГОС, где акцент сделан на формирование российской гражданской идентичности. Что это значит? Когда девятиклассник завершает уровень образования, он должен быть готов выполнять свои гражданские обязанности, иметь системные знания о месте РФ в мире, её исторической роли, территориальной целостности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080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7B00A-F533-47BD-910E-747C05C2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76200"/>
            <a:ext cx="12050486" cy="1209675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</a:rPr>
              <a:t>В обновленных ФГОС каждое из УУД </a:t>
            </a:r>
            <a:br>
              <a:rPr lang="ru-RU" sz="3200" b="1" dirty="0">
                <a:latin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</a:rPr>
              <a:t>содержит критерии их сформированности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2618F87-191C-4AD9-BAA6-F524D9B43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2997410"/>
              </p:ext>
            </p:extLst>
          </p:nvPr>
        </p:nvGraphicFramePr>
        <p:xfrm>
          <a:off x="0" y="1200150"/>
          <a:ext cx="12192000" cy="56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175">
                  <a:extLst>
                    <a:ext uri="{9D8B030D-6E8A-4147-A177-3AD203B41FA5}">
                      <a16:colId xmlns:a16="http://schemas.microsoft.com/office/drawing/2014/main" xmlns="" val="4061611140"/>
                    </a:ext>
                  </a:extLst>
                </a:gridCol>
                <a:gridCol w="6916825">
                  <a:extLst>
                    <a:ext uri="{9D8B030D-6E8A-4147-A177-3AD203B41FA5}">
                      <a16:colId xmlns:a16="http://schemas.microsoft.com/office/drawing/2014/main" xmlns="" val="1939943637"/>
                    </a:ext>
                  </a:extLst>
                </a:gridCol>
              </a:tblGrid>
              <a:tr h="12604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Личностные результаты группируются по направлениям воспитания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Метапредметные результаты группируются по видам УУД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0737900"/>
                  </a:ext>
                </a:extLst>
              </a:tr>
              <a:tr h="4397438"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•гражданско-патриотическое;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•духовно-нравственное;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•эстетическое;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•физическое воспитание, формирование культуры здоровья и эмоционального благополучия;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•трудовое;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•экологическое;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•ценность научного познания.</a:t>
                      </a:r>
                    </a:p>
                    <a:p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•овладение универсальными учебными познавательными действиями –базовые логические, базовые исследовательские, работа с информацией;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•овладение универсальными учебными коммуникативными действиями –общение, совместная деятельность;</a:t>
                      </a:r>
                    </a:p>
                    <a:p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•овладение универсальными учебными регулятивными действиями –самоорганизация, самоконтроль.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5977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9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422"/>
            <a:ext cx="12191999" cy="6823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</a:rPr>
              <a:t>Особенности оценки </a:t>
            </a:r>
            <a:r>
              <a:rPr lang="ru-RU" sz="4000" b="1" dirty="0" err="1" smtClean="0">
                <a:latin typeface="Times New Roman" panose="02020603050405020304" pitchFamily="18" charset="0"/>
              </a:rPr>
              <a:t>метапредметных</a:t>
            </a:r>
            <a:r>
              <a:rPr lang="ru-RU" sz="4000" b="1" dirty="0" smtClean="0">
                <a:latin typeface="Times New Roman" panose="02020603050405020304" pitchFamily="18" charset="0"/>
              </a:rPr>
              <a:t> результатов</a:t>
            </a:r>
            <a:endParaRPr lang="ru-RU" sz="4000" b="1" dirty="0"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73706"/>
            <a:ext cx="12192000" cy="5463511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</a:t>
            </a:r>
            <a:r>
              <a:rPr lang="ru-RU" sz="3200" dirty="0" smtClean="0"/>
              <a:t>проверки </a:t>
            </a:r>
            <a:r>
              <a:rPr lang="ru-RU" sz="3200" u="sng" dirty="0" smtClean="0"/>
              <a:t>читательской грамотности </a:t>
            </a:r>
            <a:r>
              <a:rPr lang="ru-RU" sz="3200" dirty="0" smtClean="0"/>
              <a:t>— письменная работа на </a:t>
            </a:r>
            <a:r>
              <a:rPr lang="ru-RU" sz="3200" dirty="0" err="1" smtClean="0"/>
              <a:t>межпредметной</a:t>
            </a:r>
            <a:r>
              <a:rPr lang="ru-RU" sz="3200" dirty="0" smtClean="0"/>
              <a:t> основе;</a:t>
            </a:r>
          </a:p>
          <a:p>
            <a:r>
              <a:rPr lang="ru-RU" sz="3200" dirty="0" smtClean="0"/>
              <a:t>для проверки </a:t>
            </a:r>
            <a:r>
              <a:rPr lang="ru-RU" sz="3200" u="sng" dirty="0" smtClean="0"/>
              <a:t>цифровой грамотности </a:t>
            </a:r>
            <a:r>
              <a:rPr lang="ru-RU" sz="3200" dirty="0" smtClean="0"/>
              <a:t>— практическая работа в сочетании с письменной (компьютеризованной) частью;</a:t>
            </a:r>
          </a:p>
          <a:p>
            <a:r>
              <a:rPr lang="ru-RU" sz="3200" dirty="0" smtClean="0"/>
              <a:t>для проверки </a:t>
            </a:r>
            <a:r>
              <a:rPr lang="ru-RU" sz="3200" u="sng" dirty="0" err="1" smtClean="0"/>
              <a:t>сформированности</a:t>
            </a:r>
            <a:r>
              <a:rPr lang="ru-RU" sz="3200" u="sng" dirty="0" smtClean="0"/>
              <a:t> регулятивных, коммуникативных и познавательных учебных действий </a:t>
            </a:r>
            <a:r>
              <a:rPr lang="ru-RU" sz="3200" dirty="0" smtClean="0"/>
              <a:t>— экспертная оценка процесса и результатов выполнения групповых и индивидуальных учебных исследований и проектов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pPr>
              <a:buNone/>
            </a:pPr>
            <a:r>
              <a:rPr lang="ru-RU" sz="3600" dirty="0" smtClean="0"/>
              <a:t>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Каждый </a:t>
            </a:r>
            <a:r>
              <a:rPr lang="ru-RU" sz="3200" b="1" dirty="0" smtClean="0">
                <a:solidFill>
                  <a:srgbClr val="FF0000"/>
                </a:solidFill>
              </a:rPr>
              <a:t>из перечисленных видов диагностики проводится с </a:t>
            </a:r>
            <a:r>
              <a:rPr lang="ru-RU" sz="3200" b="1" dirty="0" smtClean="0">
                <a:solidFill>
                  <a:srgbClr val="FF0000"/>
                </a:solidFill>
              </a:rPr>
              <a:t>периодичностью не </a:t>
            </a:r>
            <a:r>
              <a:rPr lang="ru-RU" sz="3200" b="1" dirty="0" smtClean="0">
                <a:solidFill>
                  <a:srgbClr val="FF0000"/>
                </a:solidFill>
              </a:rPr>
              <a:t>менее чем один раз в два года.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</a:rPr>
              <a:t>Особенности оценки предметных результатов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490" y="1825625"/>
            <a:ext cx="1098531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4400" dirty="0" smtClean="0"/>
              <a:t>Для </a:t>
            </a:r>
            <a:r>
              <a:rPr lang="ru-RU" sz="4400" dirty="0" smtClean="0"/>
              <a:t>оценки предметных результатов предлагаются следующие критерии: </a:t>
            </a:r>
            <a:endParaRPr lang="ru-RU" sz="4400" dirty="0" smtClean="0"/>
          </a:p>
          <a:p>
            <a:r>
              <a:rPr lang="ru-RU" sz="4400" dirty="0" smtClean="0"/>
              <a:t>знание </a:t>
            </a:r>
            <a:r>
              <a:rPr lang="ru-RU" sz="4400" dirty="0" smtClean="0"/>
              <a:t>и понимание, </a:t>
            </a:r>
            <a:endParaRPr lang="ru-RU" sz="4400" dirty="0" smtClean="0"/>
          </a:p>
          <a:p>
            <a:r>
              <a:rPr lang="ru-RU" sz="4400" dirty="0" smtClean="0"/>
              <a:t>применение</a:t>
            </a:r>
            <a:r>
              <a:rPr lang="ru-RU" sz="4400" dirty="0" smtClean="0"/>
              <a:t>, </a:t>
            </a:r>
            <a:endParaRPr lang="ru-RU" sz="4400" dirty="0" smtClean="0"/>
          </a:p>
          <a:p>
            <a:r>
              <a:rPr lang="ru-RU" sz="4400" dirty="0" smtClean="0"/>
              <a:t>функциональность</a:t>
            </a:r>
            <a:r>
              <a:rPr lang="ru-RU" sz="4400" dirty="0" smtClean="0"/>
              <a:t>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4716"/>
            <a:ext cx="12192000" cy="66532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  </a:t>
            </a:r>
            <a:r>
              <a:rPr lang="ru-RU" sz="4400" dirty="0" smtClean="0"/>
              <a:t>В </a:t>
            </a:r>
            <a:r>
              <a:rPr lang="ru-RU" sz="4400" dirty="0" smtClean="0"/>
              <a:t>отличие от оценки способности обучающихся к решению учебно-познавательных и учебно-практических задач, основанных на изучаемом учебном материале, с использованием критериев «знание и понимание» и «применение», </a:t>
            </a:r>
            <a:r>
              <a:rPr lang="ru-RU" sz="4400" dirty="0" smtClean="0">
                <a:solidFill>
                  <a:srgbClr val="FF0000"/>
                </a:solidFill>
              </a:rPr>
              <a:t>оценка функциональной грамотности</a:t>
            </a:r>
            <a:r>
              <a:rPr lang="ru-RU" sz="4400" dirty="0" smtClean="0"/>
              <a:t> направлена на выявление способности обучающихся применять предметные знания и умения </a:t>
            </a:r>
            <a:r>
              <a:rPr lang="ru-RU" sz="4400" dirty="0" smtClean="0"/>
              <a:t>во </a:t>
            </a:r>
            <a:r>
              <a:rPr lang="ru-RU" sz="4400" dirty="0" err="1" smtClean="0"/>
              <a:t>внеучебной</a:t>
            </a:r>
            <a:r>
              <a:rPr lang="ru-RU" sz="4400" dirty="0" smtClean="0"/>
              <a:t> </a:t>
            </a:r>
            <a:r>
              <a:rPr lang="ru-RU" sz="4400" dirty="0" smtClean="0"/>
              <a:t>ситуации, в ситуациях, приближенных к реальной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591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</a:rPr>
              <a:t>Возможные направления внеурочной деятельности и их содержательное наполнение</a:t>
            </a:r>
            <a:endParaRPr lang="ru-RU" sz="3600" b="1" dirty="0">
              <a:latin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307" y="1825625"/>
            <a:ext cx="11682484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1. </a:t>
            </a:r>
            <a:r>
              <a:rPr lang="ru-RU" sz="3200" dirty="0" smtClean="0"/>
              <a:t>Спортивно-оздоровительная </a:t>
            </a:r>
            <a:r>
              <a:rPr lang="ru-RU" sz="3200" dirty="0" smtClean="0"/>
              <a:t>деятельность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2. Проектно-исследовательская деятельность организуется как углубленное изучение учебных предметов в процессе совместной деятельности по выполнению проектов.</a:t>
            </a:r>
          </a:p>
          <a:p>
            <a:pPr>
              <a:buNone/>
            </a:pPr>
            <a:r>
              <a:rPr lang="ru-RU" sz="3200" dirty="0" smtClean="0"/>
              <a:t>3. </a:t>
            </a:r>
            <a:r>
              <a:rPr lang="ru-RU" sz="3200" dirty="0" smtClean="0"/>
              <a:t>Коммуникативная деятельность направлена на совершенствование функциональной коммуникативной грамотности, культуры диалогического общения и словесного творчества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365126"/>
            <a:ext cx="11764370" cy="863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</a:rPr>
              <a:t>Возможные направления внеурочной деятельности и их содержательное наполнение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955" y="1282890"/>
            <a:ext cx="11668836" cy="5295331"/>
          </a:xfrm>
        </p:spPr>
        <p:txBody>
          <a:bodyPr>
            <a:noAutofit/>
          </a:bodyPr>
          <a:lstStyle/>
          <a:p>
            <a:r>
              <a:rPr lang="ru-RU" sz="3200" dirty="0" smtClean="0"/>
              <a:t>Художественно-эстетическая творческая деятельность организуется как система разнообразных творческих мастерских по развитию художественного творчества, способности к импровизации, драматизации, выразительному чтению, а также становлению умений участвовать в театрализованной деятельности.</a:t>
            </a:r>
          </a:p>
          <a:p>
            <a:r>
              <a:rPr lang="ru-RU" sz="3200" dirty="0" smtClean="0"/>
              <a:t>5. Информационная культура предполагает учебные курсы в рамках внеурочной деятельности, которые формируют представления младших школьников о разнообразных современных информационных средствах и навыки выполнения разных видов работ на компьютере.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010030" cy="863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</a:rPr>
              <a:t>Возможные направления внеурочной деятельности и их содержательное наполнение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068" y="1637731"/>
            <a:ext cx="11750723" cy="50169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100" dirty="0" smtClean="0"/>
              <a:t>6</a:t>
            </a:r>
            <a:r>
              <a:rPr lang="ru-RU" sz="4100" dirty="0" smtClean="0"/>
              <a:t>. </a:t>
            </a:r>
            <a:r>
              <a:rPr lang="ru-RU" sz="4100" dirty="0" smtClean="0"/>
              <a:t>Интеллектуальные марафоны — система интеллектуальных соревновательных мероприятий, которые призваны развивать общую культуру и эрудицию обучающегося, его познавательные интересу и способности к самообразованию.</a:t>
            </a:r>
          </a:p>
          <a:p>
            <a:pPr>
              <a:buNone/>
            </a:pPr>
            <a:r>
              <a:rPr lang="ru-RU" sz="4100" dirty="0" smtClean="0"/>
              <a:t>7. «Учение с увлечением!» включает систему занятий в зоне ближайшего развития, когда учитель непосредственно помогает обучающемуся преодолеть трудности, возникшие при изучении разных предметов.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54BE8-51BA-4169-9D49-9DCB35F9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89" y="0"/>
            <a:ext cx="10431624" cy="942975"/>
          </a:xfrm>
        </p:spPr>
        <p:txBody>
          <a:bodyPr>
            <a:norm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200" b="1" i="0" u="none" strike="noStrike" baseline="0" dirty="0">
                <a:latin typeface="Times New Roman" panose="02020603050405020304" pitchFamily="18" charset="0"/>
              </a:rPr>
              <a:t>Внедрение ФГОС ООО с 01.09.2022 г.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C7CEE6-5ADE-4AEE-A35F-E383CDF9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156996"/>
            <a:ext cx="11959123" cy="5533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Министерством просвещения утверждены новые федеральные государственные образовательные стандарты начального общего и основного общего образования. Обновлённая редакция ФГОС сохраняет принципы вариативности в формировании школами основных образовательных программ начального общего и основного общего образования, а </a:t>
            </a:r>
            <a:r>
              <a:rPr lang="ru-RU" sz="32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также учёта интересов и возможностей как образовательных организаций, так и их учеников. </a:t>
            </a:r>
            <a:r>
              <a:rPr lang="ru-RU" sz="3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Именно с 1 сентября 2022 года начнут действовать ФГОС в каждой школе, а обучающиеся, которые будут приняты на обучение в первые и пятые классы в 2022 году, будут учиться уже по обновленным ФГОС.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391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FF74D1-05E0-4F6F-A640-48FC2E8E5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0997" t="13327" r="20094" b="10269"/>
          <a:stretch/>
        </p:blipFill>
        <p:spPr>
          <a:xfrm>
            <a:off x="6886" y="0"/>
            <a:ext cx="12185113" cy="6858000"/>
          </a:xfrm>
        </p:spPr>
      </p:pic>
    </p:spTree>
    <p:extLst>
      <p:ext uri="{BB962C8B-B14F-4D97-AF65-F5344CB8AC3E}">
        <p14:creationId xmlns:p14="http://schemas.microsoft.com/office/powerpoint/2010/main" xmlns="" val="2524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199900-668A-4A53-BD9D-756A0D97F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459" t="12341" r="20750" b="2056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8342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8B308A0-F615-49DB-849B-94981464D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170" t="9939" r="14493" b="5715"/>
          <a:stretch/>
        </p:blipFill>
        <p:spPr>
          <a:xfrm>
            <a:off x="0" y="1"/>
            <a:ext cx="12192000" cy="6845096"/>
          </a:xfrm>
        </p:spPr>
      </p:pic>
    </p:spTree>
    <p:extLst>
      <p:ext uri="{BB962C8B-B14F-4D97-AF65-F5344CB8AC3E}">
        <p14:creationId xmlns:p14="http://schemas.microsoft.com/office/powerpoint/2010/main" xmlns="" val="2509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53FB2-53DF-4152-B4DD-9511A1FD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25" y="0"/>
            <a:ext cx="10396487" cy="1101012"/>
          </a:xfrm>
        </p:spPr>
        <p:txBody>
          <a:bodyPr>
            <a:norm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</a:rPr>
              <a:t>Нормативная база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9D9FAD-A4CA-4C02-9A9D-67CCC57DC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388" y="962025"/>
            <a:ext cx="10814947" cy="5867047"/>
          </a:xfrm>
        </p:spPr>
      </p:pic>
    </p:spTree>
    <p:extLst>
      <p:ext uri="{BB962C8B-B14F-4D97-AF65-F5344CB8AC3E}">
        <p14:creationId xmlns:p14="http://schemas.microsoft.com/office/powerpoint/2010/main" xmlns="" val="837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D166B2-0E2E-470F-B99E-C9A1432CF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93" t="4179" r="868" b="6681"/>
          <a:stretch/>
        </p:blipFill>
        <p:spPr>
          <a:xfrm>
            <a:off x="600075" y="85726"/>
            <a:ext cx="10810875" cy="67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2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D8B2A-7378-4601-B234-52A92AE4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1920"/>
            <a:ext cx="10818812" cy="824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ru-RU" sz="4400" b="1" dirty="0">
                <a:latin typeface="Times New Roman" panose="02020603050405020304" pitchFamily="18" charset="0"/>
              </a:rPr>
              <a:t>бновлённые</a:t>
            </a:r>
            <a:r>
              <a:rPr lang="ru-RU" sz="27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</a:rPr>
              <a:t>ФГОС</a:t>
            </a:r>
            <a:endParaRPr lang="ru-RU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E8CB81-57B1-4F27-9551-FC420E9C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946778"/>
            <a:ext cx="11941629" cy="5789302"/>
          </a:xfrm>
        </p:spPr>
        <p:txBody>
          <a:bodyPr>
            <a:norm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Главной задачей обновлённого ФГОС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заявлена конкретизация требований к обучающимся. Дело в том, что в предыдущей редакции Стандарт включал только общие установки на формирование определённых компетенций. Предполагается, что новые ФГОС определяют чёткие требования к предметным результатам по каждой учебной дисциплине.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8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5FB15-A9C3-43DA-9F5B-6DD46289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142240"/>
            <a:ext cx="10829698" cy="804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</a:rPr>
              <a:t>Главные отличия </a:t>
            </a:r>
            <a:r>
              <a:rPr lang="ru-RU" dirty="0">
                <a:latin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8D299C-0242-43A7-843C-07F385DD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946778"/>
            <a:ext cx="11887201" cy="5667382"/>
          </a:xfrm>
        </p:spPr>
        <p:txBody>
          <a:bodyPr>
            <a:norm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0" i="0" u="none" strike="noStrike" baseline="0" dirty="0">
                <a:latin typeface="Times New Roman" panose="02020603050405020304" pitchFamily="18" charset="0"/>
              </a:rPr>
              <a:t>Сегодняшние ФГОС содержат общие, размытые формулировки. Главным отличием обновленных стандартов станет следующее: весь учебный процесс будет описан очень подробно. В документе будут максимально точно сформулированы требования к предметам всей школьной программы, по каждому учебному предмету даны четкие требования к образовательным результатам, конкретизировано, какой минимум знаний и умений должен освоить ученик. Также упор сделан на применении знаний на практике.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405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2059F-AD4B-41FF-8BA3-30D76BE4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23825"/>
            <a:ext cx="11725275" cy="14192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</a:rPr>
              <a:t>Основные изменения, внесённые в проекты обновлённых ФГОС</a:t>
            </a:r>
            <a:endParaRPr lang="ru-RU" b="1" dirty="0"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95C65C-1C2E-4E9B-A115-B5D6A556E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295400"/>
            <a:ext cx="12020550" cy="56673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</a:rPr>
              <a:t>Чётко прописаны обязательства школы перед учениками и родителями. </a:t>
            </a:r>
          </a:p>
          <a:p>
            <a:r>
              <a:rPr lang="ru-RU" sz="9600" dirty="0">
                <a:latin typeface="Times New Roman" panose="02020603050405020304" pitchFamily="18" charset="0"/>
              </a:rPr>
              <a:t>Сделан акцент на развитие «мягких» навыков — метапредметных и личностных. </a:t>
            </a:r>
          </a:p>
          <a:p>
            <a:r>
              <a:rPr lang="ru-RU" sz="9600" dirty="0">
                <a:latin typeface="Times New Roman" panose="02020603050405020304" pitchFamily="18" charset="0"/>
              </a:rPr>
              <a:t>Подробно указан перечень предметных и межпредметных навыков, которыми должен обладать ученик в рамках каждой дисциплины (уметь доказать, интерпретировать, оперировать понятиями, решать задачи). </a:t>
            </a:r>
          </a:p>
          <a:p>
            <a:r>
              <a:rPr lang="ru-RU" sz="9600" dirty="0">
                <a:latin typeface="Times New Roman" panose="02020603050405020304" pitchFamily="18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так далее). </a:t>
            </a:r>
          </a:p>
          <a:p>
            <a:r>
              <a:rPr lang="ru-RU" sz="9600" dirty="0">
                <a:latin typeface="Times New Roman" panose="02020603050405020304" pitchFamily="18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тому подобное).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53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EBCE02-1034-47D9-8975-2BACB773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365126"/>
            <a:ext cx="11016343" cy="821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</a:rPr>
              <a:t>Основные изменения, внесённые в проекты обновлённых ФГОС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6EE1A0-ED91-4D36-9DB5-02744D04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317171"/>
            <a:ext cx="11865429" cy="5334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</a:rPr>
              <a:t>Строго обозначено, какие темы должны освоить дети в определённый год обучения. Содержание тем по новому ФГОС не рекомендовано менять местами (ранее это допускалось). </a:t>
            </a:r>
          </a:p>
          <a:p>
            <a:r>
              <a:rPr lang="ru-RU" sz="3200" dirty="0">
                <a:latin typeface="Times New Roman" panose="02020603050405020304" pitchFamily="18" charset="0"/>
              </a:rPr>
              <a:t>Учитываются возрастные и психологические особенности учеников всех классов. Главное, чтобы ребята </a:t>
            </a:r>
            <a:r>
              <a:rPr lang="ru-RU" sz="3200" b="1" dirty="0">
                <a:latin typeface="Times New Roman" panose="02020603050405020304" pitchFamily="18" charset="0"/>
              </a:rPr>
              <a:t>не были перегружены. </a:t>
            </a:r>
            <a:r>
              <a:rPr lang="ru-RU" sz="3200" dirty="0">
                <a:latin typeface="Times New Roman" panose="02020603050405020304" pitchFamily="18" charset="0"/>
              </a:rPr>
              <a:t>Кроме того, в последнем образовательном стандарте уточнено минимальное и максимальное количество часов, необходимых для полноценной реализации основных образовательных программ. Определено базовое содержание программы воспитания, уточнены задачи и условия программы коррекционной работы с детьми с ОВЗ.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20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5A5CEC6B-E1A5-437F-9526-137C650D3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1350316"/>
              </p:ext>
            </p:extLst>
          </p:nvPr>
        </p:nvGraphicFramePr>
        <p:xfrm>
          <a:off x="100012" y="4400550"/>
          <a:ext cx="11991975" cy="238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212">
                  <a:extLst>
                    <a:ext uri="{9D8B030D-6E8A-4147-A177-3AD203B41FA5}">
                      <a16:colId xmlns:a16="http://schemas.microsoft.com/office/drawing/2014/main" xmlns="" val="2637948611"/>
                    </a:ext>
                  </a:extLst>
                </a:gridCol>
                <a:gridCol w="2328539">
                  <a:extLst>
                    <a:ext uri="{9D8B030D-6E8A-4147-A177-3AD203B41FA5}">
                      <a16:colId xmlns:a16="http://schemas.microsoft.com/office/drawing/2014/main" xmlns="" val="3796911454"/>
                    </a:ext>
                  </a:extLst>
                </a:gridCol>
                <a:gridCol w="2697224">
                  <a:extLst>
                    <a:ext uri="{9D8B030D-6E8A-4147-A177-3AD203B41FA5}">
                      <a16:colId xmlns:a16="http://schemas.microsoft.com/office/drawing/2014/main" xmlns="" val="1853224009"/>
                    </a:ext>
                  </a:extLst>
                </a:gridCol>
              </a:tblGrid>
              <a:tr h="783792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</a:rPr>
                        <a:t>Границы аудиторной нагрузки</a:t>
                      </a:r>
                      <a:endParaRPr lang="ru-RU" sz="2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</a:rPr>
                        <a:t>ФГОС ООО</a:t>
                      </a:r>
                      <a:endParaRPr lang="ru-RU" sz="2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</a:rPr>
                        <a:t>ФГОС ООО 3+</a:t>
                      </a:r>
                      <a:endParaRPr lang="ru-RU" sz="2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775834"/>
                  </a:ext>
                </a:extLst>
              </a:tr>
              <a:tr h="378934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</a:rPr>
                        <a:t>Минимум </a:t>
                      </a:r>
                      <a:endParaRPr lang="ru-RU" sz="2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</a:rPr>
                        <a:t>5267</a:t>
                      </a:r>
                      <a:endParaRPr lang="ru-RU" sz="2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</a:rPr>
                        <a:t>5058 (-209)</a:t>
                      </a:r>
                      <a:endParaRPr lang="ru-RU" sz="27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327848"/>
                  </a:ext>
                </a:extLst>
              </a:tr>
              <a:tr h="378934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</a:rPr>
                        <a:t>Максимум</a:t>
                      </a:r>
                      <a:endParaRPr lang="ru-RU" sz="2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</a:rPr>
                        <a:t>6020</a:t>
                      </a:r>
                      <a:endParaRPr lang="ru-RU" sz="2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  <a:tabLst>
                          <a:tab pos="540385" algn="l"/>
                        </a:tabLs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</a:rPr>
                        <a:t>5549 (-471)</a:t>
                      </a:r>
                      <a:endParaRPr lang="ru-RU" sz="27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970780"/>
                  </a:ext>
                </a:extLst>
              </a:tr>
              <a:tr h="71576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аудиторной работы об-</a:t>
                      </a:r>
                      <a:r>
                        <a:rPr lang="ru-RU" sz="2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lang="ru-RU" sz="2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ОВЗ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25558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5BF5B0-DF1F-4E9E-9ABA-88CFB396DBA9}"/>
              </a:ext>
            </a:extLst>
          </p:cNvPr>
          <p:cNvSpPr txBox="1"/>
          <p:nvPr/>
        </p:nvSpPr>
        <p:spPr>
          <a:xfrm>
            <a:off x="100012" y="3115270"/>
            <a:ext cx="11991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В новых стандартах произошли изменения в части снижения общего объема аудиторной работы обучающихся</a:t>
            </a:r>
          </a:p>
          <a:p>
            <a:pPr defTabSz="1219170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73ABFC-7DD3-432F-9538-279FBB72EC9A}"/>
              </a:ext>
            </a:extLst>
          </p:cNvPr>
          <p:cNvSpPr txBox="1"/>
          <p:nvPr/>
        </p:nvSpPr>
        <p:spPr>
          <a:xfrm>
            <a:off x="100012" y="0"/>
            <a:ext cx="12091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Учебный план обеспечивает реализацию требований ФГОС, определяет учебную нагрузку в соответствии с требованиями к организации образовательной деятельности к учебной нагрузке при 5-дневной (или 6-дневной) учебной неделе, предусмотренными Гигиеническими нормативами и Санитарно-эпидемиологическими требованиями, перечень учебных предметов, учебных курсов, учебных модулей.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0801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1157</Words>
  <Application>Microsoft Office PowerPoint</Application>
  <PresentationFormat>Произвольный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Обновлённый ФГОС:  к каким изменениям готовиться школе в 2022 году? </vt:lpstr>
      <vt:lpstr> Внедрение ФГОС ООО с 01.09.2022 г.</vt:lpstr>
      <vt:lpstr> Нормативная база</vt:lpstr>
      <vt:lpstr>Слайд 4</vt:lpstr>
      <vt:lpstr> Обновлённые ФГОС</vt:lpstr>
      <vt:lpstr> Главные отличия  </vt:lpstr>
      <vt:lpstr> Основные изменения, внесённые в проекты обновлённых ФГОС</vt:lpstr>
      <vt:lpstr>Основные изменения, внесённые в проекты обновлённых ФГОС</vt:lpstr>
      <vt:lpstr>Слайд 9</vt:lpstr>
      <vt:lpstr>Изменения в обновленных ФГОС ООО</vt:lpstr>
      <vt:lpstr>Финансовая грамотность</vt:lpstr>
      <vt:lpstr>Патриотическое воспитание</vt:lpstr>
      <vt:lpstr>В обновленных ФГОС каждое из УУД  содержит критерии их сформированности</vt:lpstr>
      <vt:lpstr>Особенности оценки метапредметных результатов</vt:lpstr>
      <vt:lpstr>Особенности оценки предметных результатов</vt:lpstr>
      <vt:lpstr>Слайд 16</vt:lpstr>
      <vt:lpstr>Возможные направления внеурочной деятельности и их содержательное наполнение</vt:lpstr>
      <vt:lpstr>Возможные направления внеурочной деятельности и их содержательное наполнение</vt:lpstr>
      <vt:lpstr>Возможные направления внеурочной деятельности и их содержательное наполнение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Обновлённый ФГОС:  к каким изменениям готовиться школе в 2022 году? </dc:title>
  <dc:creator>Татьяна</dc:creator>
  <cp:lastModifiedBy>Пользователь</cp:lastModifiedBy>
  <cp:revision>14</cp:revision>
  <dcterms:created xsi:type="dcterms:W3CDTF">2022-01-19T20:00:25Z</dcterms:created>
  <dcterms:modified xsi:type="dcterms:W3CDTF">2022-01-27T12:23:16Z</dcterms:modified>
</cp:coreProperties>
</file>