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8" r:id="rId3"/>
    <p:sldId id="305" r:id="rId4"/>
    <p:sldId id="307" r:id="rId5"/>
    <p:sldId id="303" r:id="rId6"/>
    <p:sldId id="310" r:id="rId7"/>
    <p:sldId id="329" r:id="rId8"/>
    <p:sldId id="330" r:id="rId9"/>
    <p:sldId id="343" r:id="rId10"/>
    <p:sldId id="259" r:id="rId11"/>
    <p:sldId id="332" r:id="rId12"/>
    <p:sldId id="331" r:id="rId13"/>
    <p:sldId id="334" r:id="rId14"/>
    <p:sldId id="333" r:id="rId15"/>
    <p:sldId id="335" r:id="rId16"/>
    <p:sldId id="336" r:id="rId17"/>
    <p:sldId id="337" r:id="rId18"/>
    <p:sldId id="338" r:id="rId19"/>
    <p:sldId id="340" r:id="rId20"/>
    <p:sldId id="341" r:id="rId21"/>
    <p:sldId id="323" r:id="rId22"/>
    <p:sldId id="318" r:id="rId23"/>
    <p:sldId id="317" r:id="rId24"/>
    <p:sldId id="34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306E22A-D37B-442E-9EF7-ADD584784F97}">
          <p14:sldIdLst>
            <p14:sldId id="328"/>
            <p14:sldId id="305"/>
            <p14:sldId id="307"/>
            <p14:sldId id="303"/>
            <p14:sldId id="310"/>
            <p14:sldId id="329"/>
            <p14:sldId id="330"/>
            <p14:sldId id="343"/>
            <p14:sldId id="259"/>
            <p14:sldId id="332"/>
            <p14:sldId id="331"/>
            <p14:sldId id="334"/>
            <p14:sldId id="333"/>
            <p14:sldId id="335"/>
            <p14:sldId id="336"/>
            <p14:sldId id="337"/>
            <p14:sldId id="338"/>
            <p14:sldId id="340"/>
            <p14:sldId id="341"/>
            <p14:sldId id="323"/>
            <p14:sldId id="318"/>
            <p14:sldId id="317"/>
            <p14:sldId id="342"/>
          </p14:sldIdLst>
        </p14:section>
        <p14:section name="Раздел без заголовка" id="{D4F77E40-FFB2-4968-AE19-05746D6D6B84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a" initials="S" lastIdx="1" clrIdx="0">
    <p:extLst>
      <p:ext uri="{19B8F6BF-5375-455C-9EA6-DF929625EA0E}">
        <p15:presenceInfo xmlns:p15="http://schemas.microsoft.com/office/powerpoint/2012/main" xmlns="" userId="Sv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8B5"/>
    <a:srgbClr val="DC387A"/>
    <a:srgbClr val="180617"/>
    <a:srgbClr val="1B0308"/>
    <a:srgbClr val="2B981C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ADA50-8C9C-43DE-9728-9E4EEA9E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4A2AB0-3EC9-459C-B88B-95559F0A3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0DD30D-9F87-474E-8C08-D09A79BF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D8304C-6CD3-4F5A-9947-8437C405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FC1BEA-B18A-45A5-9320-E0874FCA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21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4DD29E-3A91-4A6A-A768-36EC1417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D0B674-C1BF-430E-80BF-C6E133C51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937538-1FA3-4029-94E0-D8543882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5F86C4-DDF1-4AA1-A5CD-DAAB9898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40D87F-A5F6-4D2A-8A11-DF86ECB4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27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36CF58-95EE-47D1-86E0-A6F96240A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F8B5FE-A9A9-4D7B-822D-2348CBE65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B1C25E-9070-4F83-80CA-D4734738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A08462-E86D-4B60-9F7A-833614E6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05D445-047C-4543-BB60-943C929B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29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6"/>
          <p:cNvCxnSpPr>
            <a:stCxn id="10" idx="1"/>
          </p:cNvCxnSpPr>
          <p:nvPr userDrawn="1"/>
        </p:nvCxnSpPr>
        <p:spPr>
          <a:xfrm flipV="1">
            <a:off x="0" y="-8467"/>
            <a:ext cx="3589867" cy="6301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/>
          <p:cNvCxnSpPr/>
          <p:nvPr userDrawn="1"/>
        </p:nvCxnSpPr>
        <p:spPr>
          <a:xfrm flipH="1">
            <a:off x="-14866" y="0"/>
            <a:ext cx="1843668" cy="3829024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2408" y="-8468"/>
            <a:ext cx="12227525" cy="6874935"/>
            <a:chOff x="-9306" y="-8468"/>
            <a:chExt cx="917064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129867" y="4175605"/>
              <a:ext cx="3023438" cy="269086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 rot="10800000" flipH="1" flipV="1">
              <a:off x="-9306" y="-8468"/>
              <a:ext cx="745905" cy="4631268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30" name="Freeform 18"/>
          <p:cNvSpPr/>
          <p:nvPr userDrawn="1"/>
        </p:nvSpPr>
        <p:spPr>
          <a:xfrm flipH="1" flipV="1">
            <a:off x="-10478" y="-8467"/>
            <a:ext cx="1489747" cy="4934387"/>
          </a:xfrm>
          <a:custGeom>
            <a:avLst/>
            <a:gdLst>
              <a:gd name="connsiteX0" fmla="*/ 2247099 w 2269442"/>
              <a:gd name="connsiteY0" fmla="*/ 0 h 6866466"/>
              <a:gd name="connsiteX1" fmla="*/ 0 w 2269442"/>
              <a:gd name="connsiteY1" fmla="*/ 6858000 h 6866466"/>
              <a:gd name="connsiteX2" fmla="*/ 2269067 w 2269442"/>
              <a:gd name="connsiteY2" fmla="*/ 6866466 h 6866466"/>
              <a:gd name="connsiteX3" fmla="*/ 2260600 w 2269442"/>
              <a:gd name="connsiteY3" fmla="*/ 8466 h 6866466"/>
              <a:gd name="connsiteX4" fmla="*/ 2247099 w 2269442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442" h="6866466">
                <a:moveTo>
                  <a:pt x="2247099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24709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0"/>
          <p:cNvSpPr/>
          <p:nvPr userDrawn="1"/>
        </p:nvSpPr>
        <p:spPr>
          <a:xfrm rot="10800000">
            <a:off x="-10229" y="1"/>
            <a:ext cx="335142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5933"/>
            <a:ext cx="2100272" cy="15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06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500-E592-4D45-B871-BCFBD69DE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48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727200" y="6400800"/>
            <a:ext cx="5615517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>
          <a:xfrm>
            <a:off x="7416801" y="6400800"/>
            <a:ext cx="4002617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EB40-1B51-4FF0-8B73-BFC69779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2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CBF92-0664-4B60-B205-5FECD784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1942E3-47FE-408F-B861-FD69644B5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EEC318-C0D7-44EF-99F4-663B65EE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EE7832-7994-4AA9-8B4F-79E233BA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6F4CB3-71E6-4AB8-B95E-C385EE36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FDA298-2488-4AD5-86CD-2201DF51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5F3BA4-A138-4FF9-8D84-0EEE0D578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6680E4-B6BA-45C0-8C8F-D84349D3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D11290-6545-45D6-A8CA-5E1660E6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74B339-E110-4B4F-8501-F824ECA7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0C341-42E6-4841-B449-FEB69227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929A63-5BBC-4B07-8E9A-1DA114F7B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B33A2F-223F-423C-874C-858A33E94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1D8EB9-281E-4833-BA87-F0764432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73D4F6-49C9-4EC8-9AF3-63D42F88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AD17A4-4CAE-4A86-AFDC-858D052D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03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ACA9B-4F24-4F31-80C5-F6C733C5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2CA043-F028-46B9-A518-522448754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CDE3EC-5200-4DC1-A686-0D7A0DD90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2EA2A78-895A-476E-AA3E-676BB800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55752B-3D90-40CA-8929-1ECB55E76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8D2C775-7282-4CA0-BCCD-1D59D7C8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26AC1F8-0F65-4039-8EE3-2832CDC1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8E9967-DE5D-48EE-B254-66E1665A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51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9314A-CCCE-497A-88A5-A0B3ABC8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4F8EE2-4BBC-40E2-8BB5-B51137E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E68014-B8CE-44F7-A696-30A8AEF2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BC2E2B-CE47-482A-98BB-FC0A9FF3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63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A919603-BAB3-4E3F-8DEB-B61C07BD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04F1D5-C049-408B-8976-79C0E392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423E69-CB75-4142-870F-2EB1ECFC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2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9FC3F3-D498-4266-A09A-8B17D68E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4A0DF-CB3C-4426-BDF2-95F132F4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30A993-CC7F-478A-B7A2-79A85711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8F29BE-9CE5-46F9-983C-F5C2AB5D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E61FAE-CD37-4240-ABC3-86D26956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C241FF-82E5-4E34-91CF-B6BAF2F9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2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BD33E-AE5F-475A-B713-626D8392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9A4701E-A481-4903-B09C-075D9EAB5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3D6D5F-0673-4A7B-9982-0D639B92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8A5E1E-C0FE-46D8-A5E6-B1A5B21D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8695EE-D16F-45DE-B37F-9980DA10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1FFF4D-2C23-4D12-8D24-5BB153A2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88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6986D-F972-4EB7-B15F-38F0A417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AA2DFB-E231-4DD7-A24D-379F1009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C7C053-7709-42D4-893E-8D2188DAF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C9A0-09E7-4C31-819C-2489A78D645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5572E-1FDF-41D4-9E04-F46D2E8EA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F198E8-7857-4A97-AD20-DB57B3160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0B6F-7F75-4D0E-BA3A-5B823D1A0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25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656" y="6489037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681500-E592-4D45-B871-BCFBD69DE6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2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emf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2.jpeg"/><Relationship Id="rId7" Type="http://schemas.openxmlformats.org/officeDocument/2006/relationships/image" Target="../media/image79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3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8.gi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6601FB-F0B9-4C4F-8AAA-141667E320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8452CE-9E4B-42E1-9621-19CE874CB2AC}"/>
              </a:ext>
            </a:extLst>
          </p:cNvPr>
          <p:cNvSpPr txBox="1"/>
          <p:nvPr/>
        </p:nvSpPr>
        <p:spPr>
          <a:xfrm>
            <a:off x="2917793" y="207458"/>
            <a:ext cx="8001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Движение вперед: 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 математическую грамотность учащихся на </a:t>
            </a:r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уроках</a:t>
            </a:r>
            <a:endParaRPr lang="ru-RU" sz="2800" dirty="0">
              <a:solidFill>
                <a:srgbClr val="0033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6E07B5A-D588-49F4-A83A-F217C40527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4EB07B-A40B-4E14-9C15-DD5AF5CCF2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551" y="1925936"/>
            <a:ext cx="5876258" cy="450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AACD264-3A48-4456-880D-C05ECC977F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9355" y="2661606"/>
            <a:ext cx="2437817" cy="25353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AFE732-8270-4788-A745-1370332C17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639" y="1401009"/>
            <a:ext cx="1384995" cy="13849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D51ACA-05FD-4D04-B330-D2119CB6B518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216809" y="5106062"/>
            <a:ext cx="981662" cy="148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415D4C-97B0-4EE5-AB19-FA541613827F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4828" y="4496189"/>
            <a:ext cx="3155723" cy="215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15E2D9-796F-402B-BF3A-843D803C76B0}"/>
              </a:ext>
            </a:extLst>
          </p:cNvPr>
          <p:cNvSpPr txBox="1"/>
          <p:nvPr/>
        </p:nvSpPr>
        <p:spPr>
          <a:xfrm>
            <a:off x="137160" y="1689314"/>
            <a:ext cx="404266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Долгушина</a:t>
            </a:r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Татьяна Владимировна,</a:t>
            </a:r>
            <a:endParaRPr lang="ru-RU" sz="2400" b="1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 МОУ СШ №2</a:t>
            </a:r>
            <a:b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г. Переславля-Залесского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652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FFDA57-0C58-4366-9621-4574FC46689A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5571" y="1608198"/>
            <a:ext cx="2934447" cy="36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F2FCFC77-B128-408F-9A1D-A6C87ECA4C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4087568"/>
                  </p:ext>
                </p:extLst>
              </p:nvPr>
            </p:nvGraphicFramePr>
            <p:xfrm>
              <a:off x="2714074" y="2360541"/>
              <a:ext cx="6459856" cy="13425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66009">
                      <a:extLst>
                        <a:ext uri="{9D8B030D-6E8A-4147-A177-3AD203B41FA5}">
                          <a16:colId xmlns:a16="http://schemas.microsoft.com/office/drawing/2014/main" val="2112881603"/>
                        </a:ext>
                      </a:extLst>
                    </a:gridCol>
                    <a:gridCol w="989893">
                      <a:extLst>
                        <a:ext uri="{9D8B030D-6E8A-4147-A177-3AD203B41FA5}">
                          <a16:colId xmlns:a16="http://schemas.microsoft.com/office/drawing/2014/main" val="2787411115"/>
                        </a:ext>
                      </a:extLst>
                    </a:gridCol>
                    <a:gridCol w="1519808">
                      <a:extLst>
                        <a:ext uri="{9D8B030D-6E8A-4147-A177-3AD203B41FA5}">
                          <a16:colId xmlns:a16="http://schemas.microsoft.com/office/drawing/2014/main" val="11541903"/>
                        </a:ext>
                      </a:extLst>
                    </a:gridCol>
                    <a:gridCol w="2484146">
                      <a:extLst>
                        <a:ext uri="{9D8B030D-6E8A-4147-A177-3AD203B41FA5}">
                          <a16:colId xmlns:a16="http://schemas.microsoft.com/office/drawing/2014/main" val="2025198848"/>
                        </a:ext>
                      </a:extLst>
                    </a:gridCol>
                  </a:tblGrid>
                  <a:tr h="134258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в мм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kern="1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en-US" sz="3200" b="1" kern="1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𝐁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3200" b="1" kern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32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радиальная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- диаметр диска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 дюймах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(1 дюйм = 25,4 мм).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83604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FCFC77-B128-408F-9A1D-A6C87ECA4C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94087568"/>
                  </p:ext>
                </p:extLst>
              </p:nvPr>
            </p:nvGraphicFramePr>
            <p:xfrm>
              <a:off x="2714074" y="2360541"/>
              <a:ext cx="6459856" cy="13425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6600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12881603"/>
                        </a:ext>
                      </a:extLst>
                    </a:gridCol>
                    <a:gridCol w="9898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87411115"/>
                        </a:ext>
                      </a:extLst>
                    </a:gridCol>
                    <a:gridCol w="15198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541903"/>
                        </a:ext>
                      </a:extLst>
                    </a:gridCol>
                    <a:gridCol w="24841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25198848"/>
                        </a:ext>
                      </a:extLst>
                    </a:gridCol>
                  </a:tblGrid>
                  <a:tr h="134258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в мм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383" t="-6787" r="-406790" b="-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32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радиальная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- диаметр диска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 дюймах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(1 дюйм = 25,4 мм).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483604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70057CE-E388-40C4-BFF8-3A486B12EB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5852">
            <a:off x="492708" y="4791481"/>
            <a:ext cx="1777634" cy="16509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C55A1E-55B8-4A89-BD9B-5A61E40C929C}"/>
                  </a:ext>
                </a:extLst>
              </p:cNvPr>
              <p:cNvSpPr txBox="1"/>
              <p:nvPr/>
            </p:nvSpPr>
            <p:spPr>
              <a:xfrm>
                <a:off x="2535573" y="4413552"/>
                <a:ext cx="3353732" cy="1035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%          </a:t>
                </a:r>
                <a:r>
                  <a:rPr lang="en-US" sz="28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H = B•%</a:t>
                </a:r>
                <a:endParaRPr lang="ru-RU" sz="2800" dirty="0">
                  <a:solidFill>
                    <a:srgbClr val="0033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C55A1E-55B8-4A89-BD9B-5A61E40C9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73" y="4413552"/>
                <a:ext cx="3353732" cy="1035348"/>
              </a:xfrm>
              <a:prstGeom prst="rect">
                <a:avLst/>
              </a:prstGeom>
              <a:blipFill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668D93BF-653F-41A2-8C17-FA44112A9AE5}"/>
              </a:ext>
            </a:extLst>
          </p:cNvPr>
          <p:cNvSpPr/>
          <p:nvPr/>
        </p:nvSpPr>
        <p:spPr>
          <a:xfrm flipV="1">
            <a:off x="3287848" y="4826675"/>
            <a:ext cx="569844" cy="10455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8A2AD85-AA40-49AF-B3D4-6CCC67D66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943099"/>
              </p:ext>
            </p:extLst>
          </p:nvPr>
        </p:nvGraphicFramePr>
        <p:xfrm>
          <a:off x="5793272" y="4425470"/>
          <a:ext cx="3074505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2357463">
                  <a:extLst>
                    <a:ext uri="{9D8B030D-6E8A-4147-A177-3AD203B41FA5}">
                      <a16:colId xmlns:a16="http://schemas.microsoft.com/office/drawing/2014/main" xmlns="" val="2650541875"/>
                    </a:ext>
                  </a:extLst>
                </a:gridCol>
                <a:gridCol w="717042">
                  <a:extLst>
                    <a:ext uri="{9D8B030D-6E8A-4147-A177-3AD203B41FA5}">
                      <a16:colId xmlns:a16="http://schemas.microsoft.com/office/drawing/2014/main" xmlns="" val="3333170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 = B•%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kern="12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(1)</a:t>
                      </a:r>
                      <a:endParaRPr lang="ru-RU" sz="2000" kern="12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463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 = d + 2•H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kern="12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(2)</a:t>
                      </a:r>
                      <a:endParaRPr lang="ru-RU" sz="2000" kern="120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2873743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0ACFE65-24C0-4150-8459-9D4D551D7A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917106" y="5253359"/>
            <a:ext cx="1429162" cy="121897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D7DFDF5-A5FC-4C38-A744-E37F3EEE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218291"/>
              </p:ext>
            </p:extLst>
          </p:nvPr>
        </p:nvGraphicFramePr>
        <p:xfrm>
          <a:off x="2714074" y="3726690"/>
          <a:ext cx="6458845" cy="485140"/>
        </p:xfrm>
        <a:graphic>
          <a:graphicData uri="http://schemas.openxmlformats.org/drawingml/2006/table">
            <a:tbl>
              <a:tblPr firstRow="1" firstCol="1" bandRow="1"/>
              <a:tblGrid>
                <a:gridCol w="1466164">
                  <a:extLst>
                    <a:ext uri="{9D8B030D-6E8A-4147-A177-3AD203B41FA5}">
                      <a16:colId xmlns:a16="http://schemas.microsoft.com/office/drawing/2014/main" xmlns="" val="3208404022"/>
                    </a:ext>
                  </a:extLst>
                </a:gridCol>
                <a:gridCol w="992996">
                  <a:extLst>
                    <a:ext uri="{9D8B030D-6E8A-4147-A177-3AD203B41FA5}">
                      <a16:colId xmlns:a16="http://schemas.microsoft.com/office/drawing/2014/main" xmlns="" val="2101045669"/>
                    </a:ext>
                  </a:extLst>
                </a:gridCol>
                <a:gridCol w="1506705">
                  <a:extLst>
                    <a:ext uri="{9D8B030D-6E8A-4147-A177-3AD203B41FA5}">
                      <a16:colId xmlns:a16="http://schemas.microsoft.com/office/drawing/2014/main" xmlns="" val="558998945"/>
                    </a:ext>
                  </a:extLst>
                </a:gridCol>
                <a:gridCol w="2492980">
                  <a:extLst>
                    <a:ext uri="{9D8B030D-6E8A-4147-A177-3AD203B41FA5}">
                      <a16:colId xmlns:a16="http://schemas.microsoft.com/office/drawing/2014/main" xmlns="" val="3682492127"/>
                    </a:ext>
                  </a:extLst>
                </a:gridCol>
              </a:tblGrid>
              <a:tr h="48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75291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1ACAB3-2480-4DD8-89F2-7E9712AE80D2}"/>
              </a:ext>
            </a:extLst>
          </p:cNvPr>
          <p:cNvSpPr txBox="1"/>
          <p:nvPr/>
        </p:nvSpPr>
        <p:spPr>
          <a:xfrm>
            <a:off x="3120050" y="273496"/>
            <a:ext cx="67970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    Возможны дополнительные маркировки, означающие допустимую нагрузку на шину, сезонность использования, тип дорожного покрытия, и другие.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212D9B-7CE4-40C0-A013-1D8DD56F7B0F}"/>
              </a:ext>
            </a:extLst>
          </p:cNvPr>
          <p:cNvSpPr txBox="1"/>
          <p:nvPr/>
        </p:nvSpPr>
        <p:spPr>
          <a:xfrm>
            <a:off x="3000781" y="137311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Завод производит автомобили и устанавливает на них шины с маркировкой 185/70 R14. 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460F99E-C5ED-466C-8808-2DAB525B4D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47" y="2610443"/>
            <a:ext cx="1601387" cy="16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1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841FB-1863-4A97-BA50-C928E0CA5B0D}"/>
              </a:ext>
            </a:extLst>
          </p:cNvPr>
          <p:cNvSpPr txBox="1"/>
          <p:nvPr/>
        </p:nvSpPr>
        <p:spPr>
          <a:xfrm>
            <a:off x="3069513" y="341920"/>
            <a:ext cx="7253620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    Завод допускает установку шин с другими маркировками. В таблице показаны разрешенные размеры шин.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110E800-055C-4C68-B0D6-C271EFE50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402005"/>
              </p:ext>
            </p:extLst>
          </p:nvPr>
        </p:nvGraphicFramePr>
        <p:xfrm>
          <a:off x="2407641" y="1366246"/>
          <a:ext cx="7902819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2432587">
                  <a:extLst>
                    <a:ext uri="{9D8B030D-6E8A-4147-A177-3AD203B41FA5}">
                      <a16:colId xmlns:a16="http://schemas.microsoft.com/office/drawing/2014/main" xmlns="" val="3011836105"/>
                    </a:ext>
                  </a:extLst>
                </a:gridCol>
                <a:gridCol w="1781004">
                  <a:extLst>
                    <a:ext uri="{9D8B030D-6E8A-4147-A177-3AD203B41FA5}">
                      <a16:colId xmlns:a16="http://schemas.microsoft.com/office/drawing/2014/main" xmlns="" val="3641195065"/>
                    </a:ext>
                  </a:extLst>
                </a:gridCol>
                <a:gridCol w="1749570">
                  <a:extLst>
                    <a:ext uri="{9D8B030D-6E8A-4147-A177-3AD203B41FA5}">
                      <a16:colId xmlns:a16="http://schemas.microsoft.com/office/drawing/2014/main" xmlns="" val="4046883403"/>
                    </a:ext>
                  </a:extLst>
                </a:gridCol>
                <a:gridCol w="1939658">
                  <a:extLst>
                    <a:ext uri="{9D8B030D-6E8A-4147-A177-3AD203B41FA5}">
                      <a16:colId xmlns:a16="http://schemas.microsoft.com/office/drawing/2014/main" xmlns="" val="4233043517"/>
                    </a:ext>
                  </a:extLst>
                </a:gridCol>
              </a:tblGrid>
              <a:tr h="1525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Диаметр диска, дюймов</a:t>
                      </a:r>
                      <a:endParaRPr lang="ru-RU" sz="20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</a:t>
                      </a:r>
                      <a:endParaRPr lang="ru-RU" sz="20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шины</a:t>
                      </a:r>
                      <a:endParaRPr lang="ru-RU" sz="20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916077"/>
                  </a:ext>
                </a:extLst>
              </a:tr>
              <a:tr h="382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24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/70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185/65</a:t>
                      </a:r>
                      <a:endParaRPr lang="ru-RU" sz="24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2172798"/>
                  </a:ext>
                </a:extLst>
              </a:tr>
              <a:tr h="789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195/70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195/65,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195/60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195/60</a:t>
                      </a:r>
                      <a:endParaRPr lang="ru-RU" sz="2400" b="1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9500800"/>
                  </a:ext>
                </a:extLst>
              </a:tr>
              <a:tr h="789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205/60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205/55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205/50</a:t>
                      </a:r>
                      <a:endParaRPr lang="ru-RU" sz="2400" b="1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5715095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F16B0FD-3FA0-4C0D-8A4B-1317620E6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2867"/>
            <a:ext cx="2127500" cy="2127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FFCDDA2-71F2-44E6-9A65-586050EF3E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6800" y="1402932"/>
            <a:ext cx="1948143" cy="20260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1D7D478-B063-4DC3-B019-835D8A734C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7121" y="4971673"/>
            <a:ext cx="2127500" cy="15444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4F6084A-8210-4DAC-821C-F079CC41DDCB}"/>
              </a:ext>
            </a:extLst>
          </p:cNvPr>
          <p:cNvSpPr txBox="1"/>
          <p:nvPr/>
        </p:nvSpPr>
        <p:spPr>
          <a:xfrm>
            <a:off x="490331" y="5372435"/>
            <a:ext cx="8831652" cy="112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Какой наименьшей ширины шины можно устанавливать на автомобиль, если диаметр диска равен 16 дюймов?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Ответ: ____________.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5AFE63-1EA8-4DC9-A13C-CDA32E814E1E}"/>
              </a:ext>
            </a:extLst>
          </p:cNvPr>
          <p:cNvSpPr txBox="1"/>
          <p:nvPr/>
        </p:nvSpPr>
        <p:spPr>
          <a:xfrm>
            <a:off x="1806757" y="6015175"/>
            <a:ext cx="90114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</a:p>
        </p:txBody>
      </p:sp>
    </p:spTree>
    <p:extLst>
      <p:ext uri="{BB962C8B-B14F-4D97-AF65-F5344CB8AC3E}">
        <p14:creationId xmlns:p14="http://schemas.microsoft.com/office/powerpoint/2010/main" xmlns="" val="23180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841FB-1863-4A97-BA50-C928E0CA5B0D}"/>
              </a:ext>
            </a:extLst>
          </p:cNvPr>
          <p:cNvSpPr txBox="1"/>
          <p:nvPr/>
        </p:nvSpPr>
        <p:spPr>
          <a:xfrm>
            <a:off x="3069513" y="341920"/>
            <a:ext cx="5133583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Найдите диаметр колеса автомобиля, выходящего с завода. Ответ дайте в миллиметрах. Ответ: ____.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54E275-5598-4452-B93E-33093A83CF59}"/>
              </a:ext>
            </a:extLst>
          </p:cNvPr>
          <p:cNvSpPr txBox="1"/>
          <p:nvPr/>
        </p:nvSpPr>
        <p:spPr>
          <a:xfrm>
            <a:off x="4027672" y="2099132"/>
            <a:ext cx="4444304" cy="3584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Решение: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1. Обратимся к формулам: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= 14•25,4=355,6мм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H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B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• %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H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B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• %=185•0,7=129,5 мм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4.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=355,6+129,5•2=614,6мм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Ответ: 614,6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3243D2B0-04E5-4672-8211-1BAD879643C0}"/>
              </a:ext>
            </a:extLst>
          </p:cNvPr>
          <p:cNvGraphicFramePr>
            <a:graphicFrameLocks noGrp="1"/>
          </p:cNvGraphicFramePr>
          <p:nvPr/>
        </p:nvGraphicFramePr>
        <p:xfrm>
          <a:off x="8563207" y="1670996"/>
          <a:ext cx="2279644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747981">
                  <a:extLst>
                    <a:ext uri="{9D8B030D-6E8A-4147-A177-3AD203B41FA5}">
                      <a16:colId xmlns:a16="http://schemas.microsoft.com/office/drawing/2014/main" xmlns="" val="2650541875"/>
                    </a:ext>
                  </a:extLst>
                </a:gridCol>
                <a:gridCol w="531663">
                  <a:extLst>
                    <a:ext uri="{9D8B030D-6E8A-4147-A177-3AD203B41FA5}">
                      <a16:colId xmlns:a16="http://schemas.microsoft.com/office/drawing/2014/main" xmlns="" val="3333170800"/>
                    </a:ext>
                  </a:extLst>
                </a:gridCol>
              </a:tblGrid>
              <a:tr h="78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 = B•%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(1)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463741"/>
                  </a:ext>
                </a:extLst>
              </a:tr>
              <a:tr h="78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 = d + 2•H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(2)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2873743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C184BB-6DDC-4638-B741-D97C404D2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03029" y="4250126"/>
            <a:ext cx="2275572" cy="20835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94C085D-918A-41F9-A8D1-FA8343496F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6951" y="3571299"/>
            <a:ext cx="3270666" cy="3193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1DFA0E-3DA0-401C-B87C-126D4CB526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4543" y="1620694"/>
            <a:ext cx="2334858" cy="22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3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841FB-1863-4A97-BA50-C928E0CA5B0D}"/>
              </a:ext>
            </a:extLst>
          </p:cNvPr>
          <p:cNvSpPr txBox="1"/>
          <p:nvPr/>
        </p:nvSpPr>
        <p:spPr>
          <a:xfrm>
            <a:off x="3069513" y="341920"/>
            <a:ext cx="6633516" cy="1673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На сколько миллиметров увеличится диаметр колеса, если заменить шины, установленные на заводе на шины 195/70 R14? Ответ: ______________.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C68AD34-0109-4BE4-9864-10A0A71097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38" y="1926495"/>
            <a:ext cx="1575309" cy="1682026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3243D2B0-04E5-4672-8211-1BAD87964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143856"/>
              </p:ext>
            </p:extLst>
          </p:nvPr>
        </p:nvGraphicFramePr>
        <p:xfrm>
          <a:off x="9466260" y="1749589"/>
          <a:ext cx="2279644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747981">
                  <a:extLst>
                    <a:ext uri="{9D8B030D-6E8A-4147-A177-3AD203B41FA5}">
                      <a16:colId xmlns:a16="http://schemas.microsoft.com/office/drawing/2014/main" xmlns="" val="2650541875"/>
                    </a:ext>
                  </a:extLst>
                </a:gridCol>
                <a:gridCol w="531663">
                  <a:extLst>
                    <a:ext uri="{9D8B030D-6E8A-4147-A177-3AD203B41FA5}">
                      <a16:colId xmlns:a16="http://schemas.microsoft.com/office/drawing/2014/main" xmlns="" val="3333170800"/>
                    </a:ext>
                  </a:extLst>
                </a:gridCol>
              </a:tblGrid>
              <a:tr h="78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 = B•%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(1)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463741"/>
                  </a:ext>
                </a:extLst>
              </a:tr>
              <a:tr h="78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 = d + 2•H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(2)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2873743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C184BB-6DDC-4638-B741-D97C404D2A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03029" y="4250126"/>
            <a:ext cx="2275572" cy="20835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75F434E2-8B0C-4991-AF63-C186971DD9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208930"/>
                  </p:ext>
                </p:extLst>
              </p:nvPr>
            </p:nvGraphicFramePr>
            <p:xfrm>
              <a:off x="2488971" y="1646929"/>
              <a:ext cx="6656934" cy="266162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7982">
                      <a:extLst>
                        <a:ext uri="{9D8B030D-6E8A-4147-A177-3AD203B41FA5}">
                          <a16:colId xmlns:a16="http://schemas.microsoft.com/office/drawing/2014/main" val="3549170594"/>
                        </a:ext>
                      </a:extLst>
                    </a:gridCol>
                    <a:gridCol w="986828">
                      <a:extLst>
                        <a:ext uri="{9D8B030D-6E8A-4147-A177-3AD203B41FA5}">
                          <a16:colId xmlns:a16="http://schemas.microsoft.com/office/drawing/2014/main" val="2819526928"/>
                        </a:ext>
                      </a:extLst>
                    </a:gridCol>
                    <a:gridCol w="930696">
                      <a:extLst>
                        <a:ext uri="{9D8B030D-6E8A-4147-A177-3AD203B41FA5}">
                          <a16:colId xmlns:a16="http://schemas.microsoft.com/office/drawing/2014/main" val="449768670"/>
                        </a:ext>
                      </a:extLst>
                    </a:gridCol>
                    <a:gridCol w="1658343">
                      <a:extLst>
                        <a:ext uri="{9D8B030D-6E8A-4147-A177-3AD203B41FA5}">
                          <a16:colId xmlns:a16="http://schemas.microsoft.com/office/drawing/2014/main" val="3179723335"/>
                        </a:ext>
                      </a:extLst>
                    </a:gridCol>
                    <a:gridCol w="2713085">
                      <a:extLst>
                        <a:ext uri="{9D8B030D-6E8A-4147-A177-3AD203B41FA5}">
                          <a16:colId xmlns:a16="http://schemas.microsoft.com/office/drawing/2014/main" val="2616283943"/>
                        </a:ext>
                      </a:extLst>
                    </a:gridCol>
                  </a:tblGrid>
                  <a:tr h="13560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в мм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kern="1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en-US" sz="3200" b="1" kern="1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𝐁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3200" b="1" kern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32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радиальная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- диаметр диска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 дюймах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(1 дюйм = 25,4 мм).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4354716"/>
                      </a:ext>
                    </a:extLst>
                  </a:tr>
                  <a:tr h="6528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185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2456130"/>
                      </a:ext>
                    </a:extLst>
                  </a:tr>
                  <a:tr h="6528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FC18B5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195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ru-RU" sz="2000" b="1" kern="12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b="1" kern="12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29027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434E2-8B0C-4991-AF63-C186971DD9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02208930"/>
                  </p:ext>
                </p:extLst>
              </p:nvPr>
            </p:nvGraphicFramePr>
            <p:xfrm>
              <a:off x="2488971" y="1646929"/>
              <a:ext cx="6656934" cy="266162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79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49170594"/>
                        </a:ext>
                      </a:extLst>
                    </a:gridCol>
                    <a:gridCol w="9868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19526928"/>
                        </a:ext>
                      </a:extLst>
                    </a:gridCol>
                    <a:gridCol w="93069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49768670"/>
                        </a:ext>
                      </a:extLst>
                    </a:gridCol>
                    <a:gridCol w="16583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9723335"/>
                        </a:ext>
                      </a:extLst>
                    </a:gridCol>
                    <a:gridCol w="27130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16283943"/>
                        </a:ext>
                      </a:extLst>
                    </a:gridCol>
                  </a:tblGrid>
                  <a:tr h="13560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в мм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45752" t="-6726" r="-470588" b="-96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32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радиальная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8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- диаметр диска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 дюймах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(1 дюйм = 25,4 мм).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94354716"/>
                      </a:ext>
                    </a:extLst>
                  </a:tr>
                  <a:tr h="6528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185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92456130"/>
                      </a:ext>
                    </a:extLst>
                  </a:tr>
                  <a:tr h="6528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FC18B5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195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ru-RU" sz="2000" b="1" kern="12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b="1" kern="12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729027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065E428-84FD-45E8-B2E4-52BEE40DCA86}"/>
              </a:ext>
            </a:extLst>
          </p:cNvPr>
          <p:cNvSpPr txBox="1"/>
          <p:nvPr/>
        </p:nvSpPr>
        <p:spPr>
          <a:xfrm>
            <a:off x="486286" y="4590511"/>
            <a:ext cx="8979974" cy="186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Решение: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∆D=D2  - D1 = (d+H2•2) – (d+H1•2) = d+H2•2 – d - H1•2 = (H2 -  H1)•2 = 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= (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B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2• % -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B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1• %) •2= (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B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2 -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B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1)• %•2 = (195 – 185)•0,7•2 = 10•0,7•2 = 14 мм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Ответ: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14 мм</a:t>
            </a:r>
          </a:p>
        </p:txBody>
      </p:sp>
    </p:spTree>
    <p:extLst>
      <p:ext uri="{BB962C8B-B14F-4D97-AF65-F5344CB8AC3E}">
        <p14:creationId xmlns:p14="http://schemas.microsoft.com/office/powerpoint/2010/main" xmlns="" val="64436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841FB-1863-4A97-BA50-C928E0CA5B0D}"/>
              </a:ext>
            </a:extLst>
          </p:cNvPr>
          <p:cNvSpPr txBox="1"/>
          <p:nvPr/>
        </p:nvSpPr>
        <p:spPr>
          <a:xfrm>
            <a:off x="3069513" y="341920"/>
            <a:ext cx="6633516" cy="1673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На сколько миллиметров увеличится диаметр колеса, если заменить шины, установленные на заводе на шины 195/70 R14? Ответ: ______________.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3243D2B0-04E5-4672-8211-1BAD87964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1056005"/>
              </p:ext>
            </p:extLst>
          </p:nvPr>
        </p:nvGraphicFramePr>
        <p:xfrm>
          <a:off x="9466260" y="1445456"/>
          <a:ext cx="2279644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747981">
                  <a:extLst>
                    <a:ext uri="{9D8B030D-6E8A-4147-A177-3AD203B41FA5}">
                      <a16:colId xmlns:a16="http://schemas.microsoft.com/office/drawing/2014/main" xmlns="" val="2650541875"/>
                    </a:ext>
                  </a:extLst>
                </a:gridCol>
                <a:gridCol w="531663">
                  <a:extLst>
                    <a:ext uri="{9D8B030D-6E8A-4147-A177-3AD203B41FA5}">
                      <a16:colId xmlns:a16="http://schemas.microsoft.com/office/drawing/2014/main" xmlns="" val="3333170800"/>
                    </a:ext>
                  </a:extLst>
                </a:gridCol>
              </a:tblGrid>
              <a:tr h="78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 = B•%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(1)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463741"/>
                  </a:ext>
                </a:extLst>
              </a:tr>
              <a:tr h="784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 = d + 2•H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(2)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2873743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C184BB-6DDC-4638-B741-D97C404D2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61877" y="4233486"/>
            <a:ext cx="2010881" cy="18412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75F434E2-8B0C-4991-AF63-C186971DD9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07051"/>
                  </p:ext>
                </p:extLst>
              </p:nvPr>
            </p:nvGraphicFramePr>
            <p:xfrm>
              <a:off x="2488970" y="1646930"/>
              <a:ext cx="6633515" cy="20825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6688">
                      <a:extLst>
                        <a:ext uri="{9D8B030D-6E8A-4147-A177-3AD203B41FA5}">
                          <a16:colId xmlns:a16="http://schemas.microsoft.com/office/drawing/2014/main" val="3549170594"/>
                        </a:ext>
                      </a:extLst>
                    </a:gridCol>
                    <a:gridCol w="983356">
                      <a:extLst>
                        <a:ext uri="{9D8B030D-6E8A-4147-A177-3AD203B41FA5}">
                          <a16:colId xmlns:a16="http://schemas.microsoft.com/office/drawing/2014/main" val="2819526928"/>
                        </a:ext>
                      </a:extLst>
                    </a:gridCol>
                    <a:gridCol w="927421">
                      <a:extLst>
                        <a:ext uri="{9D8B030D-6E8A-4147-A177-3AD203B41FA5}">
                          <a16:colId xmlns:a16="http://schemas.microsoft.com/office/drawing/2014/main" val="449768670"/>
                        </a:ext>
                      </a:extLst>
                    </a:gridCol>
                    <a:gridCol w="1652509">
                      <a:extLst>
                        <a:ext uri="{9D8B030D-6E8A-4147-A177-3AD203B41FA5}">
                          <a16:colId xmlns:a16="http://schemas.microsoft.com/office/drawing/2014/main" val="3179723335"/>
                        </a:ext>
                      </a:extLst>
                    </a:gridCol>
                    <a:gridCol w="2703541">
                      <a:extLst>
                        <a:ext uri="{9D8B030D-6E8A-4147-A177-3AD203B41FA5}">
                          <a16:colId xmlns:a16="http://schemas.microsoft.com/office/drawing/2014/main" val="2616283943"/>
                        </a:ext>
                      </a:extLst>
                    </a:gridCol>
                  </a:tblGrid>
                  <a:tr h="10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в мм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1" i="1" kern="12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kern="1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en-US" sz="2000" b="1" kern="1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𝐁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2000" b="1" kern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радиальная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 - диаметр диска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 дюймах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(1 дюйм = 25,4 мм).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4354716"/>
                      </a:ext>
                    </a:extLst>
                  </a:tr>
                  <a:tr h="49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185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2456130"/>
                      </a:ext>
                    </a:extLst>
                  </a:tr>
                  <a:tr h="49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FC18B5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195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ru-RU" sz="2000" b="1" kern="12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b="1" kern="12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29027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434E2-8B0C-4991-AF63-C186971DD9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1907051"/>
                  </p:ext>
                </p:extLst>
              </p:nvPr>
            </p:nvGraphicFramePr>
            <p:xfrm>
              <a:off x="2488970" y="1646930"/>
              <a:ext cx="6633515" cy="20825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66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49170594"/>
                        </a:ext>
                      </a:extLst>
                    </a:gridCol>
                    <a:gridCol w="9833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19526928"/>
                        </a:ext>
                      </a:extLst>
                    </a:gridCol>
                    <a:gridCol w="9274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49768670"/>
                        </a:ext>
                      </a:extLst>
                    </a:gridCol>
                    <a:gridCol w="165250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9723335"/>
                        </a:ext>
                      </a:extLst>
                    </a:gridCol>
                    <a:gridCol w="27035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16283943"/>
                        </a:ext>
                      </a:extLst>
                    </a:gridCol>
                  </a:tblGrid>
                  <a:tr h="10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ширина в мм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6711" t="-4444" r="-471711" b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радиальная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 - диаметр диска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в дюймах </a:t>
                          </a:r>
                        </a:p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25425" algn="l"/>
                              <a:tab pos="5702935" algn="l"/>
                            </a:tabLst>
                          </a:pPr>
                          <a:r>
                            <a:rPr lang="ru-RU" sz="2000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(1 дюйм = 25,4 мм).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94354716"/>
                      </a:ext>
                    </a:extLst>
                  </a:tr>
                  <a:tr h="49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185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92456130"/>
                      </a:ext>
                    </a:extLst>
                  </a:tr>
                  <a:tr h="49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kern="1200" dirty="0">
                              <a:solidFill>
                                <a:srgbClr val="FC18B5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195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kern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ru-RU" sz="2000" b="1" kern="12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kern="120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000" b="1" kern="1200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9525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729027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065E428-84FD-45E8-B2E4-52BEE40DCA86}"/>
              </a:ext>
            </a:extLst>
          </p:cNvPr>
          <p:cNvSpPr txBox="1"/>
          <p:nvPr/>
        </p:nvSpPr>
        <p:spPr>
          <a:xfrm>
            <a:off x="275041" y="2691102"/>
            <a:ext cx="8312368" cy="389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38125"/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</a:p>
          <a:p>
            <a:pPr>
              <a:spcAft>
                <a:spcPts val="1000"/>
              </a:spcAft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Решение: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1. ∆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2–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1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2. Из второго задания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1 =614,6 мм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3. Аналогично найдем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2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   Обратимся к формулам.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2=14•25,4 + 2 • 195•70/100=355,6 + 2 •136,5 =628,6 мм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   ∆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D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= 628,6-614,6=14 мм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Ответ: 14 мм</a:t>
            </a:r>
          </a:p>
        </p:txBody>
      </p:sp>
    </p:spTree>
    <p:extLst>
      <p:ext uri="{BB962C8B-B14F-4D97-AF65-F5344CB8AC3E}">
        <p14:creationId xmlns:p14="http://schemas.microsoft.com/office/powerpoint/2010/main" xmlns="" val="137398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841FB-1863-4A97-BA50-C928E0CA5B0D}"/>
              </a:ext>
            </a:extLst>
          </p:cNvPr>
          <p:cNvSpPr txBox="1"/>
          <p:nvPr/>
        </p:nvSpPr>
        <p:spPr>
          <a:xfrm>
            <a:off x="3000781" y="254969"/>
            <a:ext cx="6633516" cy="238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4. На сколько метров увеличится путь, пройденный автомобилем, когда колесо сделает 1000 оборотов, если заменить шины установленные на заводе шинами с маркировкой 195/70 R14? Округлите результат до целых. Ответ: ______________.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065E428-84FD-45E8-B2E4-52BEE40DCA86}"/>
              </a:ext>
            </a:extLst>
          </p:cNvPr>
          <p:cNvSpPr txBox="1"/>
          <p:nvPr/>
        </p:nvSpPr>
        <p:spPr>
          <a:xfrm>
            <a:off x="275041" y="2210564"/>
            <a:ext cx="8312368" cy="492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Решение:</a:t>
            </a:r>
          </a:p>
          <a:p>
            <a:pPr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Если колесо сделает 1000 оборотов, то </a:t>
            </a:r>
          </a:p>
          <a:p>
            <a:pPr lvl="0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    весь его путь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= 1000• С, </a:t>
            </a:r>
          </a:p>
          <a:p>
            <a:pPr lvl="0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    где С-длина 1 оборота = длина окружности.</a:t>
            </a:r>
          </a:p>
          <a:p>
            <a:pPr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С = 2𝜋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R =𝜋D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S1 = 1000• 𝜋D1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S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2 = 1000•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𝜋D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2 </a:t>
            </a:r>
          </a:p>
          <a:p>
            <a:pPr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∆ S = S2 - S1 =1000• 𝜋D2- 1000• 𝜋D1 = 1000• 𝜋• (D2– D1 )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2–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1 возьмем из 3 номера, не забудем перевести в м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     ∆D = 14 мм =0,014 м</a:t>
            </a:r>
          </a:p>
          <a:p>
            <a:pPr lvl="0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7.  ∆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= 1000 • 3,14 •0,014 =3,14 • 14 =  43,96 ≈ 44 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Ответ : 44 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F5C247-CC55-438A-8629-862766DE0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9183" y="2683000"/>
            <a:ext cx="4890292" cy="1647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31BA03-B1B6-4181-8C86-114929FB26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4262" y="2705714"/>
            <a:ext cx="1364921" cy="13649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66AFAFB-17BA-4054-9E7B-048C6916A0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98715" y="4445773"/>
            <a:ext cx="2384744" cy="22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92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841FB-1863-4A97-BA50-C928E0CA5B0D}"/>
              </a:ext>
            </a:extLst>
          </p:cNvPr>
          <p:cNvSpPr txBox="1"/>
          <p:nvPr/>
        </p:nvSpPr>
        <p:spPr>
          <a:xfrm>
            <a:off x="3000781" y="254969"/>
            <a:ext cx="6633516" cy="238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4. На сколько метров увеличится путь, пройденный автомобилем, когда колесо сделает 1000 оборотов, если заменить шины установленные на заводе шинами с маркировкой 195/70 R14? Округлите результат до целых. Ответ: ______________.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065E428-84FD-45E8-B2E4-52BEE40DCA86}"/>
              </a:ext>
            </a:extLst>
          </p:cNvPr>
          <p:cNvSpPr txBox="1"/>
          <p:nvPr/>
        </p:nvSpPr>
        <p:spPr>
          <a:xfrm>
            <a:off x="255930" y="1666226"/>
            <a:ext cx="8312368" cy="48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38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Решение: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Если колесо сделает 1000 оборотов, 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   то весь его путь S = 1000• С, 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    где С-длина 1 оборота = длина окружности.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2. С = 2𝜋R =𝜋D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3. S = 1000• С = 1000 •𝜋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3.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1 возьмем из 2 задания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1=614,6 мм =0,6146 м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4.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1= 1000 •3,14 • 0,6146 = 1929,844 м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5.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2 возьмем из 3 задания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2=628,6 мм =0,6286 м</a:t>
            </a:r>
          </a:p>
          <a:p>
            <a:pPr fontAlgn="base">
              <a:lnSpc>
                <a:spcPct val="115000"/>
              </a:lnSpc>
            </a:pP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6. S2= 1000 •3,14 • 0,6286 = 1973,804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м</a:t>
            </a:r>
          </a:p>
          <a:p>
            <a:pPr fontAlgn="base">
              <a:lnSpc>
                <a:spcPct val="115000"/>
              </a:lnSpc>
            </a:pP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7. ∆ S = S2 - S1 = 1973,804 - 1929,844 = 43,96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м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≈ 44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м</a:t>
            </a:r>
          </a:p>
          <a:p>
            <a:pPr fontAlgn="base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Ответ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: 44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F5C247-CC55-438A-8629-862766DE0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9745" y="2422809"/>
            <a:ext cx="4890292" cy="1647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31BA03-B1B6-4181-8C86-114929FB26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06" y="2683000"/>
            <a:ext cx="1364921" cy="13649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478841-BEA5-449E-8DF5-59F52E5F06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5767" y="41646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95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841FB-1863-4A97-BA50-C928E0CA5B0D}"/>
              </a:ext>
            </a:extLst>
          </p:cNvPr>
          <p:cNvSpPr txBox="1"/>
          <p:nvPr/>
        </p:nvSpPr>
        <p:spPr>
          <a:xfrm>
            <a:off x="3000780" y="254969"/>
            <a:ext cx="7786489" cy="286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Спидометр автомобиля, собранного на заводе, показывает скорость точно. На сколько процентов показания спидометра будут отличаться от реальной скорости, если заменить шины, установленные на заводе шинами с маркировкой 195/70 R14? Округлите результат до десятых. Ответ: ________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65E428-84FD-45E8-B2E4-52BEE40DCA86}"/>
                  </a:ext>
                </a:extLst>
              </p:cNvPr>
              <p:cNvSpPr txBox="1"/>
              <p:nvPr/>
            </p:nvSpPr>
            <p:spPr>
              <a:xfrm>
                <a:off x="255930" y="1666226"/>
                <a:ext cx="8312368" cy="481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Решение:</a:t>
                </a:r>
              </a:p>
              <a:p>
                <a:pPr lvl="0" indent="-342900" fontAlgn="base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/>
                    </m:sSub>
                  </m:oMath>
                </a14:m>
                <a:r>
                  <a:rPr lang="en-US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003300"/>
                  </a:solidFill>
                  <a:latin typeface="Times New Roman" panose="02020603050405020304" pitchFamily="18" charset="0"/>
                </a:endParaRPr>
              </a:p>
              <a:p>
                <a:pPr lvl="0" indent="-342900" fontAlgn="base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Машина у нас одна, значит время оборота колеса в двух случаях будет одно - </a:t>
                </a:r>
                <a:r>
                  <a:rPr lang="en-US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ru-RU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lvl="0" indent="-342900" fontAlgn="base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  </a:t>
                </a:r>
              </a:p>
              <a:p>
                <a:pPr fontAlgn="base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003300"/>
                  </a:solidFill>
                  <a:latin typeface="Times New Roman" panose="02020603050405020304" pitchFamily="18" charset="0"/>
                </a:endParaRPr>
              </a:p>
              <a:p>
                <a:pPr lvl="0" indent="-342900" fontAlgn="base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40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628,6</m:t>
                        </m:r>
                      </m:num>
                      <m:den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614,6</m:t>
                        </m:r>
                      </m:den>
                    </m:f>
                    <m:r>
                      <a:rPr lang="en-US" sz="240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4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314,3</m:t>
                        </m:r>
                      </m:num>
                      <m:den>
                        <m:r>
                          <a:rPr lang="en-US" sz="240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307,3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 = 1,0227…≈ 1,023</a:t>
                </a:r>
              </a:p>
              <a:p>
                <a:pPr lvl="0" indent="-342900" fontAlgn="base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102,3 – 100 = 2,3%</a:t>
                </a:r>
              </a:p>
              <a:p>
                <a:pPr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solidFill>
                      <a:srgbClr val="003300"/>
                    </a:solidFill>
                    <a:latin typeface="Times New Roman" panose="02020603050405020304" pitchFamily="18" charset="0"/>
                  </a:rPr>
                  <a:t>Ответ: показания спидометра будут отличаться на 2,3%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65E428-84FD-45E8-B2E4-52BEE40D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0" y="1666226"/>
                <a:ext cx="8312368" cy="4812984"/>
              </a:xfrm>
              <a:prstGeom prst="rect">
                <a:avLst/>
              </a:prstGeom>
              <a:blipFill>
                <a:blip r:embed="rId4" cstate="email"/>
                <a:stretch>
                  <a:fillRect l="-1173" t="-506" b="-1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6927C9A-7149-48B5-909F-6762E40FB7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7011" y="3919480"/>
            <a:ext cx="2696050" cy="2744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CE228E-3AAF-497A-89F4-D2FBC223ED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73078" y="3322366"/>
            <a:ext cx="1995220" cy="19950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EBEA582-9683-4E69-BF5C-022F5D692E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5771" y="2806460"/>
            <a:ext cx="1640211" cy="16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14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7" y="193670"/>
            <a:ext cx="1590264" cy="74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8518" y="193670"/>
            <a:ext cx="824240" cy="7952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0F7AE1-30C4-4FF1-B92B-EEAE5FA65F9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911" y="92963"/>
            <a:ext cx="9410607" cy="64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CE228E-3AAF-497A-89F4-D2FBC223ED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354402" y="2772572"/>
            <a:ext cx="1842495" cy="18422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25AB22-63FB-4D12-8A37-5329FC9282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5645" y="4312533"/>
            <a:ext cx="3064152" cy="21104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95B8EA-5338-4AA3-AB69-792ADD3A8E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66243" y="4701241"/>
            <a:ext cx="3216940" cy="1721701"/>
          </a:xfrm>
          <a:prstGeom prst="rect">
            <a:avLst/>
          </a:prstGeom>
        </p:spPr>
      </p:pic>
      <p:pic>
        <p:nvPicPr>
          <p:cNvPr id="14" name="Объект 4">
            <a:extLst>
              <a:ext uri="{FF2B5EF4-FFF2-40B4-BE49-F238E27FC236}">
                <a16:creationId xmlns:a16="http://schemas.microsoft.com/office/drawing/2014/main" xmlns="" id="{7EB39D64-E928-4EA4-979E-AE87349FC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56" y="2475893"/>
            <a:ext cx="1202293" cy="16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82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8518" y="193670"/>
            <a:ext cx="824240" cy="7952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B367AD-C540-4FC3-860A-29796D7D53B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939" y="357976"/>
            <a:ext cx="8941584" cy="614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6" y="193670"/>
            <a:ext cx="1767901" cy="82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6D630E-D3A0-4009-B26E-C80D590B93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9891" y="1303547"/>
            <a:ext cx="2923896" cy="29238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CC3F4B-F1B1-41B6-8A92-B8D2DA53C4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8873" y="4227443"/>
            <a:ext cx="99423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71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2387594-3150-4D87-AAB1-7174D22FB1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511" y="3061136"/>
            <a:ext cx="1984489" cy="198448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86014" y="1523083"/>
            <a:ext cx="9079551" cy="50605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нетрадиционным заданием, в частности, с задачей, отличной от текстовой, для которой известен способ решения;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информацией, представленной в различных формах текста (таблицы, диаграммы, схемы, рисунки, чертежи)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информацию, если задача содержит избыточную информацию;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информацию, используя личный опыт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самостоятельно точность данных с учетом условий задачи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 ситуацию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здравый смысл, перебор возможных вариантов, метод проб и ошибок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в словесной форме обоснование решения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удерживать все условия, необходимые для решения и его интерпретации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6C20B7-248F-4506-98FE-885441238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43" y="147715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9188" y="193670"/>
            <a:ext cx="8345103" cy="108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+mn-cs"/>
              </a:rPr>
              <a:t>Недостатки в овладении  </a:t>
            </a:r>
            <a:b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+mn-cs"/>
              </a:rPr>
              <a:t>метапредметными умениями </a:t>
            </a:r>
            <a:b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+mn-cs"/>
              </a:rPr>
              <a:t>Учащимся СЛОЖНО: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3DC27C-F39B-4012-A430-CAB21FD93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9887" y="4827000"/>
            <a:ext cx="1362870" cy="1562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D40EAF4-0B81-4047-9AFE-A0E3A769F7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68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244BEA-20EF-4573-821C-47A9F234611C}"/>
              </a:ext>
            </a:extLst>
          </p:cNvPr>
          <p:cNvSpPr txBox="1"/>
          <p:nvPr/>
        </p:nvSpPr>
        <p:spPr>
          <a:xfrm>
            <a:off x="1066721" y="2077198"/>
            <a:ext cx="87368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Как игровой момент;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Как проблемный элемент в начале урока;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Как задание – «толчок» к созданию гипотезы для исследовательского проекта;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Как задание для смены деятельности на уроке;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Как модель реальной жизненной ситуации, иллюстрирующей необходимость изучения какого- либо понятия на уроке;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07FBFC-D796-4A78-8364-49555866B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356" y="359925"/>
            <a:ext cx="953547" cy="920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4BD844-AC2D-4F0E-A720-E6FB6F0B3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77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0A74DD-F1A2-4BF7-A6A7-78A939F8C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12252" y="2716099"/>
            <a:ext cx="1986208" cy="3164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6F537D-62B2-415B-9B0B-8950B5E778DD}"/>
              </a:ext>
            </a:extLst>
          </p:cNvPr>
          <p:cNvSpPr txBox="1"/>
          <p:nvPr/>
        </p:nvSpPr>
        <p:spPr>
          <a:xfrm>
            <a:off x="3221636" y="819957"/>
            <a:ext cx="6108492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Компетентностно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-ориентированные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задания можно использовать: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247F428-80D9-4319-877A-04F26C5A1E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7137" y="5010312"/>
            <a:ext cx="1065172" cy="17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97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244BEA-20EF-4573-821C-47A9F234611C}"/>
              </a:ext>
            </a:extLst>
          </p:cNvPr>
          <p:cNvSpPr txBox="1"/>
          <p:nvPr/>
        </p:nvSpPr>
        <p:spPr>
          <a:xfrm>
            <a:off x="2458387" y="974521"/>
            <a:ext cx="9400516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Эти задания можно использовать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Как задание, устанавливающее межпредметные связи в процессе обучения;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Можно собрать задания одного типа и провести урок в соответствии с какой то образовательной технологией;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Можно все задачи объединить в группы и создать свой элективный курс по развитию математической грамотности;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Задания такого типа можно включать в школьные олимпиады, викторины.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07FBFC-D796-4A78-8364-49555866B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356" y="359925"/>
            <a:ext cx="953547" cy="920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4BD844-AC2D-4F0E-A720-E6FB6F0B3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77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0A74DD-F1A2-4BF7-A6A7-78A939F8C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2367" y="1846669"/>
            <a:ext cx="1986208" cy="31646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CD0E610-9BE0-4069-852E-5C7CA999EE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2024" y="4744277"/>
            <a:ext cx="953547" cy="19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69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50BC3B-03BA-4179-A360-D8C53EBE6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788" y="967238"/>
            <a:ext cx="7089519" cy="450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4F2025-760A-4A87-BA45-CA0466CEAB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4115" y="1352268"/>
            <a:ext cx="2716672" cy="39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1F0A94-1D29-4E82-B3E2-DAA1BF12AC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92607" y="4941693"/>
            <a:ext cx="1898340" cy="1898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20DF25B-AAAB-4BBA-8D22-CC565436C7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77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5863A9-BC67-4D08-B330-D8F806282A03}"/>
              </a:ext>
            </a:extLst>
          </p:cNvPr>
          <p:cNvSpPr txBox="1"/>
          <p:nvPr/>
        </p:nvSpPr>
        <p:spPr>
          <a:xfrm>
            <a:off x="690963" y="5520061"/>
            <a:ext cx="2442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Луций </a:t>
            </a:r>
            <a:r>
              <a:rPr lang="ru-RU" b="1" i="0" u="none" strike="noStrike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Анней</a:t>
            </a:r>
            <a:r>
              <a:rPr lang="ru-RU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Сенека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596777-ED66-42F6-8DFE-532B243EAE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356" y="359925"/>
            <a:ext cx="953547" cy="9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29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1F0A94-1D29-4E82-B3E2-DAA1BF12AC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02893" y="4625009"/>
            <a:ext cx="2081786" cy="1868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20DF25B-AAAB-4BBA-8D22-CC565436C7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77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0E9706-80C7-4FDC-AFFD-3DB24B3B51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418" y="201356"/>
            <a:ext cx="4039162" cy="40391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7EA0FA0-D149-4AB1-9D30-9458D23FCB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0565" y="79912"/>
            <a:ext cx="953547" cy="9200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7A2D82F-EBF0-4EA5-BF73-0B6ECAEE7D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8622" y="201356"/>
            <a:ext cx="4880228" cy="3788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04AB92C-3A7E-4132-AE46-4151530BFD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919" y="3323293"/>
            <a:ext cx="3349794" cy="32943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D9D68A-9FBD-4DC0-AE60-5DF1918CCB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07" y="3896879"/>
            <a:ext cx="3400935" cy="272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26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559E06-99EB-4A53-9609-92C75FAA86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19822" y="4110619"/>
            <a:ext cx="1204049" cy="21602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5B38C5A-A6ED-42FD-A42E-722ABFE5E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343" y="2228854"/>
            <a:ext cx="2636657" cy="263665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36242E9-DF48-4CB9-8FC7-254DCAEA0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982" y="653702"/>
            <a:ext cx="6651094" cy="50235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0A268B-E646-4307-9409-258213291E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42" y="173934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5A20D41-1942-464E-A95A-ED768EE952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52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75322" y="1649480"/>
            <a:ext cx="8441356" cy="4911390"/>
          </a:xfrm>
        </p:spPr>
      </p:pic>
      <p:sp>
        <p:nvSpPr>
          <p:cNvPr id="5" name="Овал 4"/>
          <p:cNvSpPr/>
          <p:nvPr/>
        </p:nvSpPr>
        <p:spPr>
          <a:xfrm>
            <a:off x="4657022" y="3704125"/>
            <a:ext cx="2319688" cy="106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92721" y="4701769"/>
            <a:ext cx="404261" cy="673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5050494" y="3321281"/>
            <a:ext cx="404261" cy="596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515379" y="3679853"/>
            <a:ext cx="1116530" cy="44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772179" y="3974714"/>
            <a:ext cx="981777" cy="44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50890" y="3965264"/>
            <a:ext cx="245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Рассуждать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B8F445-2466-4B96-BF21-143DB1D8A0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6815" y="4136773"/>
            <a:ext cx="1063744" cy="21602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A703793-39F9-478B-9F95-9E1BD7D9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34" y="116329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92557" y="464146"/>
            <a:ext cx="7194258" cy="68981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Модель математической грамотности 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PISA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+mn-cs"/>
              </a:rPr>
              <a:t>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226A32A-966F-41E2-86AC-1BBC7089D7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50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069BEE-2894-4C0A-B854-B14ED1309F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356" y="359925"/>
            <a:ext cx="953547" cy="920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FDFB43-47C1-4C74-ABDC-852EABB9F0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97" y="359925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7447DD-D3F1-480E-B52E-875D2803C126}"/>
              </a:ext>
            </a:extLst>
          </p:cNvPr>
          <p:cNvSpPr txBox="1"/>
          <p:nvPr/>
        </p:nvSpPr>
        <p:spPr>
          <a:xfrm>
            <a:off x="3200399" y="692727"/>
            <a:ext cx="7329055" cy="30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 marL="457200" algn="just">
              <a:lnSpc>
                <a:spcPct val="115000"/>
              </a:lnSpc>
            </a:pPr>
            <a:r>
              <a:rPr lang="ru-RU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перевезти 160 тонн груза. Данные о грузоподъёмности автомобилей и стоимости рейсов указаны в таблице. Сколько рублей будет стоить самый дешёвый способ перевозки?</a:t>
            </a:r>
          </a:p>
          <a:p>
            <a:pPr marL="457200" algn="just">
              <a:lnSpc>
                <a:spcPct val="115000"/>
              </a:lnSpc>
            </a:pPr>
            <a:endParaRPr lang="ru-RU" sz="2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6A383EC-74D3-470B-9E78-6DC194C96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09" y="3574181"/>
            <a:ext cx="2410473" cy="172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9278D9C-01CB-48F9-B4A8-AF00A867298A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965627" y="5473718"/>
            <a:ext cx="2469543" cy="137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853462-1B7D-4B39-8EAB-F253D6ACEC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0" r="8879" b="7849"/>
          <a:stretch/>
        </p:blipFill>
        <p:spPr>
          <a:xfrm>
            <a:off x="10669786" y="5302346"/>
            <a:ext cx="977748" cy="13590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5A6EE4-4E6A-416F-9E77-D05D22EF2B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8497" y="1804568"/>
            <a:ext cx="2136319" cy="147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D35D63-E2A8-4DB9-8545-145B9A2C9D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97578" y="5485348"/>
            <a:ext cx="2273742" cy="137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C8636F3B-3E8D-4774-9D72-7C99B15D8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6437779"/>
              </p:ext>
            </p:extLst>
          </p:nvPr>
        </p:nvGraphicFramePr>
        <p:xfrm>
          <a:off x="3323567" y="3118564"/>
          <a:ext cx="8485436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2828183">
                  <a:extLst>
                    <a:ext uri="{9D8B030D-6E8A-4147-A177-3AD203B41FA5}">
                      <a16:colId xmlns:a16="http://schemas.microsoft.com/office/drawing/2014/main" xmlns="" val="3112804326"/>
                    </a:ext>
                  </a:extLst>
                </a:gridCol>
                <a:gridCol w="2828183">
                  <a:extLst>
                    <a:ext uri="{9D8B030D-6E8A-4147-A177-3AD203B41FA5}">
                      <a16:colId xmlns:a16="http://schemas.microsoft.com/office/drawing/2014/main" xmlns="" val="3175691154"/>
                    </a:ext>
                  </a:extLst>
                </a:gridCol>
                <a:gridCol w="2829070">
                  <a:extLst>
                    <a:ext uri="{9D8B030D-6E8A-4147-A177-3AD203B41FA5}">
                      <a16:colId xmlns:a16="http://schemas.microsoft.com/office/drawing/2014/main" xmlns="" val="4232236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Автомобиль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Грузоподъёмность, 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 одного рейса,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709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«Газель»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222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5-тонный грузовик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030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10-тонный грузовик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4030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20-тонный грузовик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4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299154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88F995-1DFE-4416-AA1B-FD0667615F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9000" y="1577148"/>
            <a:ext cx="1610309" cy="13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25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069BEE-2894-4C0A-B854-B14ED1309F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356" y="359925"/>
            <a:ext cx="953547" cy="920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FDFB43-47C1-4C74-ABDC-852EABB9F0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97" y="359925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7447DD-D3F1-480E-B52E-875D2803C126}"/>
              </a:ext>
            </a:extLst>
          </p:cNvPr>
          <p:cNvSpPr txBox="1"/>
          <p:nvPr/>
        </p:nvSpPr>
        <p:spPr>
          <a:xfrm>
            <a:off x="2843775" y="1111159"/>
            <a:ext cx="7826011" cy="4395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решение</a:t>
            </a: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стоимость перевозки каждым автомобилем:</a:t>
            </a: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: 2 = 80 рейсов.   Стоимость перевозки 80 · 850 = 68 000 руб.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: 5 = 32 рейсов.    Стоимость перевозки 32 · 1850 = 59 200 руб.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: 10 = 16 рейсов.  Стоимость перевозки 16 · 3400 = 54 400 руб.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: 20 = 8 рейсов.    Стоимость перевозки  8 · 7000 = 56 000 руб.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самый дешевый способ будет стоить 54 400 рублей.</a:t>
            </a: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54 400 рублей.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6A383EC-74D3-470B-9E78-6DC194C96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985" y="4426226"/>
            <a:ext cx="2042241" cy="153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9278D9C-01CB-48F9-B4A8-AF00A867298A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44062" y="5430644"/>
            <a:ext cx="2416009" cy="135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853462-1B7D-4B39-8EAB-F253D6ACEC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0" r="8879" b="7849"/>
          <a:stretch/>
        </p:blipFill>
        <p:spPr>
          <a:xfrm>
            <a:off x="10669786" y="5302346"/>
            <a:ext cx="977748" cy="13590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5A6EE4-4E6A-416F-9E77-D05D22EF2B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8246" y="2289423"/>
            <a:ext cx="2147936" cy="147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D35D63-E2A8-4DB9-8545-145B9A2C9D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366" y="5140771"/>
            <a:ext cx="2233364" cy="149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3F1723F-B2A7-41DB-AF28-E75DAB52D8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5832" y="171032"/>
            <a:ext cx="1999524" cy="16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87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069BEE-2894-4C0A-B854-B14ED1309F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356" y="359925"/>
            <a:ext cx="953547" cy="920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FDFB43-47C1-4C74-ABDC-852EABB9F0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97" y="359925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7447DD-D3F1-480E-B52E-875D2803C126}"/>
              </a:ext>
            </a:extLst>
          </p:cNvPr>
          <p:cNvSpPr txBox="1"/>
          <p:nvPr/>
        </p:nvSpPr>
        <p:spPr>
          <a:xfrm>
            <a:off x="2423338" y="334375"/>
            <a:ext cx="7882333" cy="625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812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самый дешевый способ перевозки 10-тонным грузовиком.</a:t>
            </a:r>
          </a:p>
          <a:p>
            <a:pPr indent="238125">
              <a:lnSpc>
                <a:spcPct val="115000"/>
              </a:lnSpc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160:10 •3400 =16•3400= 54 400руб.</a:t>
            </a:r>
          </a:p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54 400 рублей.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9278D9C-01CB-48F9-B4A8-AF00A867298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8815" y="2631111"/>
            <a:ext cx="2585726" cy="159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853462-1B7D-4B39-8EAB-F253D6ACE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0" r="8879" b="7849"/>
          <a:stretch/>
        </p:blipFill>
        <p:spPr>
          <a:xfrm>
            <a:off x="10669786" y="5302346"/>
            <a:ext cx="977748" cy="13590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3F1723F-B2A7-41DB-AF28-E75DAB52D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5832" y="171032"/>
            <a:ext cx="1999524" cy="165390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54B367E-A175-4EFA-B059-B58011852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308108"/>
              </p:ext>
            </p:extLst>
          </p:nvPr>
        </p:nvGraphicFramePr>
        <p:xfrm>
          <a:off x="2835999" y="1824935"/>
          <a:ext cx="8805486" cy="3448723"/>
        </p:xfrm>
        <a:graphic>
          <a:graphicData uri="http://schemas.openxmlformats.org/drawingml/2006/table">
            <a:tbl>
              <a:tblPr firstRow="1" firstCol="1" bandRow="1"/>
              <a:tblGrid>
                <a:gridCol w="1814994">
                  <a:extLst>
                    <a:ext uri="{9D8B030D-6E8A-4147-A177-3AD203B41FA5}">
                      <a16:colId xmlns:a16="http://schemas.microsoft.com/office/drawing/2014/main" xmlns="" val="2664557268"/>
                    </a:ext>
                  </a:extLst>
                </a:gridCol>
                <a:gridCol w="2429974">
                  <a:extLst>
                    <a:ext uri="{9D8B030D-6E8A-4147-A177-3AD203B41FA5}">
                      <a16:colId xmlns:a16="http://schemas.microsoft.com/office/drawing/2014/main" xmlns="" val="2902234943"/>
                    </a:ext>
                  </a:extLst>
                </a:gridCol>
                <a:gridCol w="2280259">
                  <a:extLst>
                    <a:ext uri="{9D8B030D-6E8A-4147-A177-3AD203B41FA5}">
                      <a16:colId xmlns:a16="http://schemas.microsoft.com/office/drawing/2014/main" xmlns="" val="2552094473"/>
                    </a:ext>
                  </a:extLst>
                </a:gridCol>
                <a:gridCol w="2280259">
                  <a:extLst>
                    <a:ext uri="{9D8B030D-6E8A-4147-A177-3AD203B41FA5}">
                      <a16:colId xmlns:a16="http://schemas.microsoft.com/office/drawing/2014/main" xmlns="" val="3553857024"/>
                    </a:ext>
                  </a:extLst>
                </a:gridCol>
              </a:tblGrid>
              <a:tr h="39834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Автомобиль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Грузоподъёмность, 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9171520"/>
                  </a:ext>
                </a:extLst>
              </a:tr>
              <a:tr h="466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одного рейса,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т,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1097485"/>
                  </a:ext>
                </a:extLst>
              </a:tr>
              <a:tr h="3558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«Газель»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850 : 2=425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7754381"/>
                  </a:ext>
                </a:extLst>
              </a:tr>
              <a:tr h="742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5-тонный грузовик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1850:5=370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1334838"/>
                  </a:ext>
                </a:extLst>
              </a:tr>
              <a:tr h="742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10-тонный грузовик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3400: 10 = 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3179877"/>
                  </a:ext>
                </a:extLst>
              </a:tr>
              <a:tr h="742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20-тонный грузовик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425" algn="l"/>
                          <a:tab pos="5702935" algn="l"/>
                        </a:tabLst>
                      </a:pPr>
                      <a:r>
                        <a:rPr lang="ru-RU" sz="2000" kern="120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7000:20=350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106283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FD1652F-8837-4DE3-9FF8-35D2F06AF3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44" y="4226889"/>
            <a:ext cx="1685321" cy="17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06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EEBB15-8300-47EA-8962-0064753A0D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71588" y="4616942"/>
            <a:ext cx="1722202" cy="1752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DCEA4A-BDA1-4910-AA3A-D3D49BDC4A2A}"/>
              </a:ext>
            </a:extLst>
          </p:cNvPr>
          <p:cNvSpPr txBox="1"/>
          <p:nvPr/>
        </p:nvSpPr>
        <p:spPr>
          <a:xfrm>
            <a:off x="4203122" y="213917"/>
            <a:ext cx="5568063" cy="374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Читательская грамотность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умения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1) находить информацию;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2) извлекать информацию;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3) формировать общее понимание текста;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4) переводить информацию текста на язык читателя;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5) размышлять о содержании и форме текстового сообщения;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6) интерпретировать, оценивать текст.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5509BC-7051-455B-98C3-6090DF3E34EE}"/>
              </a:ext>
            </a:extLst>
          </p:cNvPr>
          <p:cNvSpPr txBox="1"/>
          <p:nvPr/>
        </p:nvSpPr>
        <p:spPr>
          <a:xfrm>
            <a:off x="489638" y="3960976"/>
            <a:ext cx="6096000" cy="268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Математическая грамотность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умения</a:t>
            </a:r>
          </a:p>
          <a:p>
            <a:pPr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формулировать ситуацию математически;  </a:t>
            </a:r>
          </a:p>
          <a:p>
            <a:pPr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применять математические понятия, факты, процедуры; </a:t>
            </a:r>
          </a:p>
          <a:p>
            <a:pPr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интерпретировать, использовать и оценивать математические результаты; рассуждать.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774CBE5-96AA-494B-A271-FFE9A495A5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10924" y="1376289"/>
            <a:ext cx="2364783" cy="23291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B7BA868-5EA5-417D-91EE-9EAA89843E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7609" y="4412905"/>
            <a:ext cx="1170524" cy="21602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395FE60-6DD5-4E14-974F-27D7573C2A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747" y="2083103"/>
            <a:ext cx="1435011" cy="1360433"/>
          </a:xfrm>
          <a:prstGeom prst="rect">
            <a:avLst/>
          </a:prstGeom>
        </p:spPr>
      </p:pic>
      <p:pic>
        <p:nvPicPr>
          <p:cNvPr id="21" name="Объект 4">
            <a:extLst>
              <a:ext uri="{FF2B5EF4-FFF2-40B4-BE49-F238E27FC236}">
                <a16:creationId xmlns:a16="http://schemas.microsoft.com/office/drawing/2014/main" xmlns="" id="{9DCAC419-AEBA-45CB-9426-ACCEBCA34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42" y="2214825"/>
            <a:ext cx="1057206" cy="14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7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4EBEC2-D7A0-4624-8714-D064BB56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41" y="92963"/>
            <a:ext cx="2725740" cy="12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43627" y="536563"/>
            <a:ext cx="8176012" cy="2001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маркировки автомобильных шин применяется единая система обозначений (см. рис. 1). Первое число означает ширину </a:t>
            </a:r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шины (ширину протектора) в миллиметрах (см. рис. 2) 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EEBB15-8300-47EA-8962-0064753A0D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15" y="2145565"/>
            <a:ext cx="1685321" cy="1752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DCEA4A-BDA1-4910-AA3A-D3D49BDC4A2A}"/>
              </a:ext>
            </a:extLst>
          </p:cNvPr>
          <p:cNvSpPr txBox="1"/>
          <p:nvPr/>
        </p:nvSpPr>
        <p:spPr>
          <a:xfrm>
            <a:off x="2635033" y="1873481"/>
            <a:ext cx="55680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ookman Old Style" panose="02050604050505020204" pitchFamily="18" charset="0"/>
              </a:rPr>
              <a:t>Второе число - высота боковины Н в процентах к ширине шины.</a:t>
            </a:r>
            <a:endParaRPr lang="ru-RU" sz="2000" dirty="0">
              <a:solidFill>
                <a:srgbClr val="0033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Bookman Old Style" panose="02050604050505020204" pitchFamily="18" charset="0"/>
            </a:endParaRPr>
          </a:p>
          <a:p>
            <a:pPr algn="just"/>
            <a:r>
              <a:rPr lang="ru-RU" sz="2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Последующая буква означает конструкцию шины. Например, буква </a:t>
            </a:r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ru-RU" sz="2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значит, что шина радиальная, то есть нити каркаса в боковине шины расположены вдоль радиусов колеса. На всех легковых автомобилях применяются шины радиальной конструкции. За обозначением типа конструкции шины идёт число, указывающее диаметр диска колеса в дюймах (в одном дюйме 25,4 мм) . По сути, это диаметр </a:t>
            </a:r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внутреннего отверстия в шине. Таким образом, общий диаметр колеса </a:t>
            </a:r>
            <a:r>
              <a:rPr lang="ru-RU" sz="2000" b="1" i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легко найти, зная диаметр диска и высоту боковины.</a:t>
            </a:r>
            <a:endParaRPr lang="ru-RU" sz="2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4C2401-A4FE-45CB-896E-D8EA6E5893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211" y="193670"/>
            <a:ext cx="953547" cy="920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439E2E-2C5B-4A51-9A19-AD9C87496A3F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45942" y="1383059"/>
            <a:ext cx="3657568" cy="159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B6FF828-2BDA-4D79-9EC5-71ED04617D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15" y="5025588"/>
            <a:ext cx="1630587" cy="16305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E49028-5981-47C5-BCAF-32F3D605C7EF}"/>
              </a:ext>
            </a:extLst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12808" y="3146034"/>
            <a:ext cx="2453699" cy="312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557370-0B69-4D53-B36B-4A126BAABF52}"/>
              </a:ext>
            </a:extLst>
          </p:cNvPr>
          <p:cNvSpPr txBox="1"/>
          <p:nvPr/>
        </p:nvSpPr>
        <p:spPr>
          <a:xfrm>
            <a:off x="9901656" y="6321437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06E3E2-C639-4B50-B81C-B1C3F5AF59D1}"/>
              </a:ext>
            </a:extLst>
          </p:cNvPr>
          <p:cNvSpPr txBox="1"/>
          <p:nvPr/>
        </p:nvSpPr>
        <p:spPr>
          <a:xfrm>
            <a:off x="3070694" y="92963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</a:p>
        </p:txBody>
      </p:sp>
    </p:spTree>
    <p:extLst>
      <p:ext uri="{BB962C8B-B14F-4D97-AF65-F5344CB8AC3E}">
        <p14:creationId xmlns:p14="http://schemas.microsoft.com/office/powerpoint/2010/main" xmlns="" val="923597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_МГ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RTC" id="{0AF923FE-BC87-45A4-BDAD-3009BB9EF306}" vid="{8A46C4BC-EB43-466A-9E90-983C8D8EB0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1343</Words>
  <Application>Microsoft Office PowerPoint</Application>
  <PresentationFormat>Произвольный</PresentationFormat>
  <Paragraphs>283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Презентация_МГ</vt:lpstr>
      <vt:lpstr>Слайд 1</vt:lpstr>
      <vt:lpstr>Недостатки в овладении   метапредметными умениями  Учащимся СЛОЖНО:</vt:lpstr>
      <vt:lpstr>Слайд 3</vt:lpstr>
      <vt:lpstr>Модель математической грамотности PISA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biblioteka</cp:lastModifiedBy>
  <cp:revision>145</cp:revision>
  <dcterms:created xsi:type="dcterms:W3CDTF">2020-09-20T20:12:53Z</dcterms:created>
  <dcterms:modified xsi:type="dcterms:W3CDTF">2022-02-21T13:21:47Z</dcterms:modified>
</cp:coreProperties>
</file>