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91" r:id="rId2"/>
    <p:sldId id="262" r:id="rId3"/>
    <p:sldId id="270" r:id="rId4"/>
    <p:sldId id="292" r:id="rId5"/>
    <p:sldId id="293" r:id="rId6"/>
    <p:sldId id="294" r:id="rId7"/>
    <p:sldId id="296" r:id="rId8"/>
    <p:sldId id="297" r:id="rId9"/>
    <p:sldId id="299" r:id="rId10"/>
    <p:sldId id="300" r:id="rId11"/>
    <p:sldId id="31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0" r:id="rId20"/>
    <p:sldId id="29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926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9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0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6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2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2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9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9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9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9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9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0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5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3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tv.su/1151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" y="274320"/>
            <a:ext cx="85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общеобразовательное учреждение «Средняя школа №2»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1737360"/>
            <a:ext cx="79209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«Школьный </a:t>
            </a:r>
            <a:r>
              <a:rPr lang="ru-RU" sz="3200" b="1" dirty="0" err="1">
                <a:solidFill>
                  <a:srgbClr val="002060"/>
                </a:solidFill>
              </a:rPr>
              <a:t>медиацентр</a:t>
            </a:r>
            <a:r>
              <a:rPr lang="ru-RU" sz="3200" b="1" dirty="0">
                <a:solidFill>
                  <a:srgbClr val="002060"/>
                </a:solidFill>
              </a:rPr>
              <a:t> как средство развития коммуникативных и творческих способностей учащихся и подготовка к будущему профессиональному самоопределению»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" y="4587185"/>
            <a:ext cx="8846820" cy="22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192" y="446736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Социальные партнёры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4" y="1577340"/>
            <a:ext cx="4334615" cy="3228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407" y="3191827"/>
            <a:ext cx="4387143" cy="3443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7730" y="126873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Экскурсии на телеканал и профессиональные пробы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Телеведущий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Оператор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монтажёр</a:t>
            </a:r>
          </a:p>
        </p:txBody>
      </p:sp>
    </p:spTree>
    <p:extLst>
      <p:ext uri="{BB962C8B-B14F-4D97-AF65-F5344CB8AC3E}">
        <p14:creationId xmlns:p14="http://schemas.microsoft.com/office/powerpoint/2010/main" val="3850532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3484" y="123312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Социальные партнёры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5951" y="59975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Профессиональные пробы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CD001B-4E3F-44FB-9916-2AE38A7E7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15" y="1046627"/>
            <a:ext cx="4798422" cy="28447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BDA8B2-D94B-4292-A9E3-1EE81AF13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484" y="3668089"/>
            <a:ext cx="5477692" cy="30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61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6482" y="195707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Первые шаги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917830"/>
            <a:ext cx="853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Небольшой банк видеосюжетов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1379495"/>
            <a:ext cx="4127084" cy="2295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8564" y="3867782"/>
            <a:ext cx="4254119" cy="2474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0585" y="1703070"/>
            <a:ext cx="400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Репортаж</a:t>
            </a:r>
          </a:p>
          <a:p>
            <a:r>
              <a:rPr lang="ru-RU" dirty="0">
                <a:solidFill>
                  <a:srgbClr val="002060"/>
                </a:solidFill>
              </a:rPr>
              <a:t> «Встреча с участниками юбилейной гонки Олимпийского чемпиона Александра </a:t>
            </a:r>
            <a:r>
              <a:rPr lang="ru-RU" dirty="0" err="1">
                <a:solidFill>
                  <a:srgbClr val="002060"/>
                </a:solidFill>
              </a:rPr>
              <a:t>Легкова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370" y="5141606"/>
            <a:ext cx="400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Репортаж</a:t>
            </a:r>
          </a:p>
          <a:p>
            <a:r>
              <a:rPr lang="ru-RU" dirty="0">
                <a:solidFill>
                  <a:srgbClr val="002060"/>
                </a:solidFill>
              </a:rPr>
              <a:t> «Интервью в честь профессионального праздника»</a:t>
            </a:r>
          </a:p>
        </p:txBody>
      </p:sp>
    </p:spTree>
    <p:extLst>
      <p:ext uri="{BB962C8B-B14F-4D97-AF65-F5344CB8AC3E}">
        <p14:creationId xmlns:p14="http://schemas.microsoft.com/office/powerpoint/2010/main" val="2541966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482" y="195707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Первые шаги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917830"/>
            <a:ext cx="853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Победители и призёры конкурсов видеороликов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" y="1565910"/>
            <a:ext cx="793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Областной конкурс видеороликов «Моё золотое кольцо»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549274-32B1-4A41-9742-C00BEB250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91" y="2027575"/>
            <a:ext cx="3209724" cy="46440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F48901-B4C3-44E9-8A82-E37434625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655" y="2027575"/>
            <a:ext cx="2375014" cy="339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3BC68C-386D-44D6-A6C4-96E2785944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254" y="3280299"/>
            <a:ext cx="2375014" cy="33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9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5191" y="108365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Первые шаги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" y="662513"/>
            <a:ext cx="793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Областной конкурс видеороликов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«Культура для школьников»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19CB3-5C89-4BA9-9359-59F6743F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06" y="1540319"/>
            <a:ext cx="4222921" cy="29752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423A79-7F71-4306-AD60-ECA95F1C4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272" y="3252300"/>
            <a:ext cx="4595590" cy="32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09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482" y="195707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Первые шаги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917830"/>
            <a:ext cx="853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Победители и призёры конкурсов видеороликов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" y="1565910"/>
            <a:ext cx="793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Всероссийская акция /конкурс видеороликов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«Наши семейные традиции»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E271C-D52C-403B-AEC2-5A289351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14" y="2396907"/>
            <a:ext cx="2995749" cy="42062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24DD03-69C6-4D46-A4EF-34758AA47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690" y="2357973"/>
            <a:ext cx="3100252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8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482" y="195707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Первые шаги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917830"/>
            <a:ext cx="853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Победители и призёры конкурсов видеороликов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" y="1565910"/>
            <a:ext cx="853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Муниципальный этап Всероссийского конкурса видеороликов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«Физкультура и спорт – альтернатива пагубным привычкам»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2449A-5FD7-4C4B-8DE7-91178744C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482" y="2436197"/>
            <a:ext cx="2924103" cy="41848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4AFB53-9EBC-466D-89EC-85C29D4F62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228" y="2477434"/>
            <a:ext cx="2909034" cy="40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5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482" y="195707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Первые шаги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917830"/>
            <a:ext cx="853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Победители и призёры конкурсов видеороликов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" y="1565910"/>
            <a:ext cx="853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Муниципальный конкурс видеороликов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«Здоровый образ жизни»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6AE530-5642-432C-8402-499736657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45" y="2396906"/>
            <a:ext cx="3182506" cy="4374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F9F1F6-6951-45A3-81E7-76783769D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96907"/>
            <a:ext cx="3182506" cy="43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73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6482" y="195707"/>
            <a:ext cx="667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Первые шаги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917830"/>
            <a:ext cx="853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Победители и призёры конкурсов видеороликов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4F9728-C9AD-4771-96C0-60BD0ECAB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28" y="2101618"/>
            <a:ext cx="3197867" cy="4420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F8D255-9686-4DC5-AF41-44FFE6826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2036901"/>
            <a:ext cx="3276600" cy="45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3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070" y="720090"/>
            <a:ext cx="6896100" cy="475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5680710"/>
            <a:ext cx="6503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hlinkClick r:id="rId3"/>
              </a:rPr>
              <a:t>Ознакомиться с нашим шаблоном можно по адресу: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https://prtv.su/11511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308-9168-C59E-5AA2-EEE0B0EDE470}"/>
              </a:ext>
            </a:extLst>
          </p:cNvPr>
          <p:cNvSpPr txBox="1"/>
          <p:nvPr/>
        </p:nvSpPr>
        <p:spPr>
          <a:xfrm>
            <a:off x="331438" y="475340"/>
            <a:ext cx="864111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Медиацентр - это возможность </a:t>
            </a:r>
          </a:p>
          <a:p>
            <a:pPr marL="180000"/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максимального раскрытия творческого потенциала ученика, проявление себя, возможность попробовать себя в различных видах деятельности – от гуманитарной до технической.</a:t>
            </a:r>
          </a:p>
          <a:p>
            <a:pPr marL="180000"/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конечно же, показать  публично результаты своей работы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1336" y="595138"/>
            <a:ext cx="5513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деятельности школьного </a:t>
            </a:r>
            <a:r>
              <a:rPr lang="ru-RU" sz="32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медиацентра</a:t>
            </a:r>
            <a:endParaRPr lang="ru-RU" sz="32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(работа в творческих группах)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308-9168-C59E-5AA2-EEE0B0EDE470}"/>
              </a:ext>
            </a:extLst>
          </p:cNvPr>
          <p:cNvSpPr txBox="1"/>
          <p:nvPr/>
        </p:nvSpPr>
        <p:spPr>
          <a:xfrm>
            <a:off x="434043" y="2431325"/>
            <a:ext cx="870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600" dirty="0"/>
              <a:t>                                                                                   </a:t>
            </a:r>
          </a:p>
        </p:txBody>
      </p:sp>
      <p:sp>
        <p:nvSpPr>
          <p:cNvPr id="5" name="Овал 4"/>
          <p:cNvSpPr/>
          <p:nvPr/>
        </p:nvSpPr>
        <p:spPr>
          <a:xfrm>
            <a:off x="499182" y="2694644"/>
            <a:ext cx="1840230" cy="1714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3146" y="2754490"/>
            <a:ext cx="1840230" cy="1714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63042" y="2754490"/>
            <a:ext cx="1840230" cy="1714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28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D8D88F-BEF4-D281-C755-3198FCC871B6}"/>
              </a:ext>
            </a:extLst>
          </p:cNvPr>
          <p:cNvSpPr txBox="1"/>
          <p:nvPr/>
        </p:nvSpPr>
        <p:spPr>
          <a:xfrm>
            <a:off x="921053" y="2165329"/>
            <a:ext cx="7778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                                 </a:t>
            </a:r>
            <a:br>
              <a:rPr lang="ru-RU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ЗА ВНИМАНИЕ!!!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503" y="3611879"/>
            <a:ext cx="3691890" cy="32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4679" y="316836"/>
            <a:ext cx="5513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создания школьного </a:t>
            </a:r>
            <a:r>
              <a:rPr lang="ru-RU" sz="32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медиацентра</a:t>
            </a:r>
            <a:endParaRPr lang="ru-RU" sz="32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308-9168-C59E-5AA2-EEE0B0EDE470}"/>
              </a:ext>
            </a:extLst>
          </p:cNvPr>
          <p:cNvSpPr txBox="1"/>
          <p:nvPr/>
        </p:nvSpPr>
        <p:spPr>
          <a:xfrm>
            <a:off x="376542" y="2033521"/>
            <a:ext cx="854765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7200" indent="-4572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создание единого информационного пространства </a:t>
            </a:r>
            <a:r>
              <a:rPr lang="ru-RU" sz="4000" b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школы</a:t>
            </a:r>
            <a:endParaRPr lang="ru-RU" sz="40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7200" indent="-457200"/>
            <a:r>
              <a:rPr lang="ru-RU" sz="36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                                                   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34" y="4446508"/>
            <a:ext cx="8846820" cy="22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0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8336" y="354969"/>
            <a:ext cx="5513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задачи школьного </a:t>
            </a:r>
            <a:r>
              <a:rPr lang="ru-RU" sz="32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медиацентра</a:t>
            </a:r>
            <a:endParaRPr lang="ru-RU" sz="32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" y="1758092"/>
            <a:ext cx="83896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развитие информационной культуры учащихся, </a:t>
            </a:r>
          </a:p>
          <a:p>
            <a:pPr marL="63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формирование навыков общения и сотрудничества, </a:t>
            </a:r>
          </a:p>
          <a:p>
            <a:pPr marL="63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поддержка творческой самореализации обучающихся и популяризация школы в </a:t>
            </a:r>
            <a:r>
              <a:rPr lang="ru-RU" sz="2400" dirty="0" err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медиапространстве</a:t>
            </a: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3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ориентирование на выбор будущей профессии </a:t>
            </a:r>
            <a:r>
              <a:rPr lang="ru-RU" sz="2400" dirty="0" smtClean="0">
                <a:solidFill>
                  <a:srgbClr val="002060"/>
                </a:solidFill>
              </a:rPr>
              <a:t>содействие </a:t>
            </a:r>
            <a:r>
              <a:rPr lang="ru-RU" sz="2400" dirty="0">
                <a:solidFill>
                  <a:srgbClr val="002060"/>
                </a:solidFill>
              </a:rPr>
              <a:t>развитию детской журналистики, теле и радиокоммуникаций в учреждении, издательских возможностей;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2400" dirty="0">
                <a:solidFill>
                  <a:srgbClr val="002060"/>
                </a:solidFill>
              </a:rPr>
              <a:t>и внедрение современных технологий в воспитательный процесс учреждения и в предметы гуманитарной направленности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участие в конкурсах и мероприятиях </a:t>
            </a:r>
            <a:r>
              <a:rPr lang="ru-RU" sz="2400" dirty="0" err="1">
                <a:solidFill>
                  <a:srgbClr val="002060"/>
                </a:solidFill>
              </a:rPr>
              <a:t>медианаправленности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496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412" y="388727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Школа и </a:t>
            </a:r>
            <a:r>
              <a:rPr lang="ru-RU" sz="3600" b="1" dirty="0" err="1">
                <a:solidFill>
                  <a:srgbClr val="00B0F0"/>
                </a:solidFill>
              </a:rPr>
              <a:t>медиаобразование</a:t>
            </a:r>
            <a:r>
              <a:rPr lang="ru-RU" sz="3600" b="1" dirty="0">
                <a:solidFill>
                  <a:srgbClr val="00B0F0"/>
                </a:solidFill>
              </a:rPr>
              <a:t>: </a:t>
            </a:r>
          </a:p>
          <a:p>
            <a:r>
              <a:rPr lang="ru-RU" sz="3600" b="1" dirty="0">
                <a:solidFill>
                  <a:srgbClr val="00B0F0"/>
                </a:solidFill>
              </a:rPr>
              <a:t>где точка встречи?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308-9168-C59E-5AA2-EEE0B0EDE470}"/>
              </a:ext>
            </a:extLst>
          </p:cNvPr>
          <p:cNvSpPr txBox="1"/>
          <p:nvPr/>
        </p:nvSpPr>
        <p:spPr>
          <a:xfrm>
            <a:off x="434043" y="2431325"/>
            <a:ext cx="870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600" dirty="0"/>
              <a:t>                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043" y="2006150"/>
            <a:ext cx="8481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начала определимся с основными функциями школьного </a:t>
            </a:r>
            <a:r>
              <a:rPr lang="ru-RU" sz="2400" dirty="0" err="1"/>
              <a:t>медиацентра</a:t>
            </a:r>
            <a:endParaRPr lang="ru-RU" sz="2400" dirty="0"/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Ежедневно пополнять сайт школы новостями, рассказывать о прошедших и планирующихся мероприятиях?</a:t>
            </a:r>
            <a:r>
              <a:rPr lang="ru-RU" sz="2400" b="1" dirty="0"/>
              <a:t> </a:t>
            </a:r>
          </a:p>
          <a:p>
            <a:r>
              <a:rPr lang="ru-RU" sz="2400" b="1" dirty="0"/>
              <a:t>Нет</a:t>
            </a:r>
            <a:r>
              <a:rPr lang="ru-RU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 помощью </a:t>
            </a:r>
            <a:r>
              <a:rPr lang="ru-RU" sz="2400" dirty="0" err="1"/>
              <a:t>медиаинструментов</a:t>
            </a:r>
            <a:r>
              <a:rPr lang="ru-RU" sz="2400" dirty="0"/>
              <a:t> обучать ребят работе с информацией, просвещать и формировать их личность? </a:t>
            </a:r>
          </a:p>
          <a:p>
            <a:r>
              <a:rPr lang="ru-RU" sz="2400" b="1" dirty="0"/>
              <a:t>Да!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4386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5771" y="388727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</a:rPr>
              <a:t>Школа и </a:t>
            </a:r>
            <a:r>
              <a:rPr lang="ru-RU" sz="3600" b="1" dirty="0" err="1">
                <a:solidFill>
                  <a:srgbClr val="00B0F0"/>
                </a:solidFill>
              </a:rPr>
              <a:t>медиаобразование</a:t>
            </a:r>
            <a:r>
              <a:rPr lang="ru-RU" sz="3600" b="1" dirty="0">
                <a:solidFill>
                  <a:srgbClr val="00B0F0"/>
                </a:solidFill>
              </a:rPr>
              <a:t>: 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</a:rPr>
              <a:t>где точка встречи?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308-9168-C59E-5AA2-EEE0B0EDE470}"/>
              </a:ext>
            </a:extLst>
          </p:cNvPr>
          <p:cNvSpPr txBox="1"/>
          <p:nvPr/>
        </p:nvSpPr>
        <p:spPr>
          <a:xfrm>
            <a:off x="434043" y="2431325"/>
            <a:ext cx="870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600" dirty="0"/>
              <a:t>                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043" y="1589056"/>
            <a:ext cx="85499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Школьный </a:t>
            </a:r>
            <a:r>
              <a:rPr lang="ru-RU" sz="2400" dirty="0" err="1"/>
              <a:t>медиацентр</a:t>
            </a:r>
            <a:r>
              <a:rPr lang="ru-RU" sz="2400" dirty="0"/>
              <a:t> не готовит будущих журналистов, операторов или фотографов, но именно здесь происходит знакомство с профессиями </a:t>
            </a:r>
            <a:r>
              <a:rPr lang="ru-RU" sz="2400" dirty="0" err="1"/>
              <a:t>медиасферы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ru-RU" sz="2400" dirty="0"/>
              <a:t>Подготовка публикаций, сюжетов, видеорепортажей становится поводом для знакомства с фактами и явлениями окружающей среды.</a:t>
            </a:r>
          </a:p>
          <a:p>
            <a:r>
              <a:rPr lang="ru-RU" sz="2400" dirty="0"/>
              <a:t>Применение мультимедийных технологий позволяет школьникам получать навыки работы с информацией, прокачивать мышление и развивать </a:t>
            </a:r>
            <a:r>
              <a:rPr lang="ru-RU" sz="2400" dirty="0" err="1"/>
              <a:t>медиаграмотность</a:t>
            </a:r>
            <a:r>
              <a:rPr lang="ru-RU" sz="2400" dirty="0"/>
              <a:t>. </a:t>
            </a:r>
          </a:p>
          <a:p>
            <a:r>
              <a:rPr lang="ru-RU" sz="2400" dirty="0"/>
              <a:t>А работа в команде помогает развить чувство ответственности и другие личностные качества.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05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094" y="464376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</a:rPr>
              <a:t>Школьный </a:t>
            </a:r>
            <a:r>
              <a:rPr lang="ru-RU" sz="3600" b="1" dirty="0" err="1">
                <a:solidFill>
                  <a:srgbClr val="00B0F0"/>
                </a:solidFill>
              </a:rPr>
              <a:t>медиацентр</a:t>
            </a:r>
            <a:r>
              <a:rPr lang="ru-RU" sz="3600" b="1" dirty="0">
                <a:solidFill>
                  <a:srgbClr val="00B0F0"/>
                </a:solidFill>
              </a:rPr>
              <a:t>: распределяем роли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308-9168-C59E-5AA2-EEE0B0EDE470}"/>
              </a:ext>
            </a:extLst>
          </p:cNvPr>
          <p:cNvSpPr txBox="1"/>
          <p:nvPr/>
        </p:nvSpPr>
        <p:spPr>
          <a:xfrm>
            <a:off x="434043" y="2431325"/>
            <a:ext cx="870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600" dirty="0"/>
              <a:t>                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376" y="1987871"/>
            <a:ext cx="8549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Для детей </a:t>
            </a:r>
            <a:r>
              <a:rPr lang="ru-RU" dirty="0"/>
              <a:t>школьный </a:t>
            </a:r>
            <a:r>
              <a:rPr lang="ru-RU" dirty="0" err="1"/>
              <a:t>медиацентр</a:t>
            </a:r>
            <a:r>
              <a:rPr lang="ru-RU" dirty="0"/>
              <a:t> — пространство развития социальных навыков, раскрытия творческого потенциала и развития критического мышления. </a:t>
            </a:r>
            <a:r>
              <a:rPr lang="ru-RU" sz="3200" b="1" dirty="0"/>
              <a:t>Для педагогов </a:t>
            </a:r>
            <a:r>
              <a:rPr lang="ru-RU" dirty="0"/>
              <a:t>— возможность расти профессионально. </a:t>
            </a:r>
          </a:p>
          <a:p>
            <a:r>
              <a:rPr lang="ru-RU" sz="2800" b="1" dirty="0"/>
              <a:t>Для всех вместе </a:t>
            </a:r>
            <a:r>
              <a:rPr lang="ru-RU" dirty="0"/>
              <a:t>— это система, где каждый играет свою роль.</a:t>
            </a:r>
          </a:p>
          <a:p>
            <a:endParaRPr lang="ru-RU" b="1" dirty="0"/>
          </a:p>
          <a:p>
            <a:r>
              <a:rPr lang="ru-RU" sz="2800" b="1" dirty="0"/>
              <a:t>Участники</a:t>
            </a:r>
            <a:r>
              <a:rPr lang="ru-RU" dirty="0"/>
              <a:t> — все, кто хочет совершенствовать </a:t>
            </a:r>
            <a:r>
              <a:rPr lang="ru-RU" dirty="0" err="1"/>
              <a:t>медиаграмотность</a:t>
            </a:r>
            <a:r>
              <a:rPr lang="ru-RU" dirty="0"/>
              <a:t>. </a:t>
            </a:r>
          </a:p>
          <a:p>
            <a:r>
              <a:rPr lang="ru-RU" dirty="0"/>
              <a:t>Участники становятся «сотрудниками» </a:t>
            </a:r>
            <a:r>
              <a:rPr lang="ru-RU" dirty="0" err="1"/>
              <a:t>медиацентра</a:t>
            </a:r>
            <a:r>
              <a:rPr lang="ru-RU" dirty="0"/>
              <a:t> с определенными ролями и обязанностями.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025" y="5198892"/>
            <a:ext cx="773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идеале школьный </a:t>
            </a:r>
            <a:r>
              <a:rPr lang="ru-RU" dirty="0" err="1"/>
              <a:t>медиацентр</a:t>
            </a:r>
            <a:r>
              <a:rPr lang="ru-RU" dirty="0"/>
              <a:t> должен располагать помещениями для видео- и звукозаписи, фото-, видео- и светотехникой, компьютерным оборудованием, монтажным столом, экраном (телевизором) для просмотра отснятого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189362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5771" y="182808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Миссия, стратегия и траектория развития — три кита, на которых стоит работа каждого успешного </a:t>
            </a:r>
            <a:r>
              <a:rPr lang="ru-RU" sz="2400" b="1" dirty="0" err="1">
                <a:solidFill>
                  <a:srgbClr val="00B0F0"/>
                </a:solidFill>
              </a:rPr>
              <a:t>медиацентра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308-9168-C59E-5AA2-EEE0B0EDE470}"/>
              </a:ext>
            </a:extLst>
          </p:cNvPr>
          <p:cNvSpPr txBox="1"/>
          <p:nvPr/>
        </p:nvSpPr>
        <p:spPr>
          <a:xfrm>
            <a:off x="434043" y="2431325"/>
            <a:ext cx="870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600" dirty="0"/>
              <a:t>                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376" y="1383137"/>
            <a:ext cx="85499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Шаг 1. Формулируем миссию</a:t>
            </a:r>
          </a:p>
          <a:p>
            <a:r>
              <a:rPr lang="ru-RU" sz="2000" dirty="0"/>
              <a:t>Сформулировать миссию важно в самом начале, чтобы все участники школьного </a:t>
            </a:r>
            <a:r>
              <a:rPr lang="ru-RU" sz="2000" dirty="0" err="1"/>
              <a:t>медиацентра</a:t>
            </a:r>
            <a:r>
              <a:rPr lang="ru-RU" sz="2000" dirty="0"/>
              <a:t> понимали, для чего он существует. </a:t>
            </a:r>
          </a:p>
          <a:p>
            <a:r>
              <a:rPr lang="ru-RU" sz="2000" dirty="0"/>
              <a:t>Как вариант:</a:t>
            </a:r>
          </a:p>
          <a:p>
            <a:r>
              <a:rPr lang="ru-RU" sz="2000" i="1" dirty="0"/>
              <a:t>Миссия </a:t>
            </a:r>
            <a:r>
              <a:rPr lang="ru-RU" sz="2000" i="1" dirty="0" err="1"/>
              <a:t>медиацентра</a:t>
            </a:r>
            <a:r>
              <a:rPr lang="ru-RU" sz="2000" i="1" dirty="0"/>
              <a:t> —</a:t>
            </a:r>
            <a:r>
              <a:rPr lang="ru-RU" sz="2000" dirty="0"/>
              <a:t> </a:t>
            </a:r>
            <a:r>
              <a:rPr lang="ru-RU" sz="2000" i="1" dirty="0"/>
              <a:t>научить школьников грамотно пользоваться </a:t>
            </a:r>
            <a:r>
              <a:rPr lang="ru-RU" sz="2000" i="1" dirty="0" err="1"/>
              <a:t>медиасредой</a:t>
            </a:r>
            <a:r>
              <a:rPr lang="ru-RU" sz="2000" i="1" dirty="0"/>
              <a:t>, понимать её законы и извлекать из этого пользу для себя.</a:t>
            </a:r>
            <a:endParaRPr lang="ru-RU" sz="2000" dirty="0"/>
          </a:p>
          <a:p>
            <a:r>
              <a:rPr lang="ru-RU" sz="2000" b="1" dirty="0"/>
              <a:t>Шаг 2. Разрабатываем стратегию</a:t>
            </a:r>
          </a:p>
          <a:p>
            <a:r>
              <a:rPr lang="ru-RU" sz="2000" dirty="0"/>
              <a:t>Стратегия </a:t>
            </a:r>
            <a:r>
              <a:rPr lang="ru-RU" sz="2000" i="1" dirty="0"/>
              <a:t>— </a:t>
            </a:r>
            <a:r>
              <a:rPr lang="ru-RU" sz="2000" dirty="0"/>
              <a:t>это долгосрочный план, который поможет поступательно двигаться к намеченной цели. Разрабатывая стратегию, необходимо определить смысловое поле </a:t>
            </a:r>
            <a:r>
              <a:rPr lang="ru-RU" sz="2000" dirty="0" err="1"/>
              <a:t>медиацентра</a:t>
            </a:r>
            <a:r>
              <a:rPr lang="ru-RU" sz="2000" dirty="0"/>
              <a:t>, задав себе вопросы:</a:t>
            </a:r>
          </a:p>
          <a:p>
            <a:r>
              <a:rPr lang="ru-RU" sz="2000" dirty="0"/>
              <a:t>«Откуда мы?» — ваш опыт и традиции;</a:t>
            </a:r>
          </a:p>
          <a:p>
            <a:r>
              <a:rPr lang="ru-RU" sz="2000" dirty="0"/>
              <a:t>«Кто мы?» — какова ключевая идея и в чем ваш потенциал;</a:t>
            </a:r>
          </a:p>
          <a:p>
            <a:r>
              <a:rPr lang="ru-RU" sz="2000" dirty="0"/>
              <a:t>«Как мир узнает о нас?» — ценности, принципы и система их распространения;</a:t>
            </a:r>
          </a:p>
          <a:p>
            <a:r>
              <a:rPr lang="ru-RU" sz="2000" dirty="0"/>
              <a:t>«Куда и зачем идем?» — уровень ориентира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706895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758" y="2183500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3652" y="148983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Социальные партнёры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27" y="795314"/>
            <a:ext cx="4667749" cy="3554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370" y="3458192"/>
            <a:ext cx="5989320" cy="3131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7820" y="1360170"/>
            <a:ext cx="301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Мастер-классы по созданию фото и видеорепортажа</a:t>
            </a:r>
          </a:p>
        </p:txBody>
      </p:sp>
    </p:spTree>
    <p:extLst>
      <p:ext uri="{BB962C8B-B14F-4D97-AF65-F5344CB8AC3E}">
        <p14:creationId xmlns:p14="http://schemas.microsoft.com/office/powerpoint/2010/main" val="357599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690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biblioteka</cp:lastModifiedBy>
  <cp:revision>76</cp:revision>
  <dcterms:created xsi:type="dcterms:W3CDTF">2013-11-19T05:52:05Z</dcterms:created>
  <dcterms:modified xsi:type="dcterms:W3CDTF">2024-12-09T13:21:01Z</dcterms:modified>
</cp:coreProperties>
</file>