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EE26E-34AD-48FC-B70A-77722C5CFCF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9764CD-3864-4084-86B4-5B96F208FEFA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400" dirty="0"/>
            <a:t>Общечеловеческая культура</a:t>
          </a:r>
        </a:p>
      </dgm:t>
    </dgm:pt>
    <dgm:pt modelId="{7ED4E7D0-23CB-4D7C-BB45-EF265AEE4BE7}" type="parTrans" cxnId="{DE3F798D-1FA8-4BEA-A59E-7D8E956BEDD2}">
      <dgm:prSet/>
      <dgm:spPr/>
      <dgm:t>
        <a:bodyPr/>
        <a:lstStyle/>
        <a:p>
          <a:endParaRPr lang="ru-RU"/>
        </a:p>
      </dgm:t>
    </dgm:pt>
    <dgm:pt modelId="{445084C1-82F7-47FE-9A89-BE060F9A8902}" type="sibTrans" cxnId="{DE3F798D-1FA8-4BEA-A59E-7D8E956BEDD2}">
      <dgm:prSet/>
      <dgm:spPr/>
      <dgm:t>
        <a:bodyPr/>
        <a:lstStyle/>
        <a:p>
          <a:endParaRPr lang="ru-RU"/>
        </a:p>
      </dgm:t>
    </dgm:pt>
    <dgm:pt modelId="{2D312BBF-7FC7-4C35-9A8A-48B82E537E5B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dirty="0"/>
            <a:t>Информационная культура</a:t>
          </a:r>
        </a:p>
      </dgm:t>
    </dgm:pt>
    <dgm:pt modelId="{8DE4CF10-9CFD-4010-99A6-8831442CB8C8}" type="parTrans" cxnId="{D4335EF5-5EF2-423E-A1E1-6F0DA8C4B4F5}">
      <dgm:prSet/>
      <dgm:spPr/>
      <dgm:t>
        <a:bodyPr/>
        <a:lstStyle/>
        <a:p>
          <a:endParaRPr lang="ru-RU"/>
        </a:p>
      </dgm:t>
    </dgm:pt>
    <dgm:pt modelId="{2015AF4F-FFEE-4138-994B-6DB1028F8225}" type="sibTrans" cxnId="{D4335EF5-5EF2-423E-A1E1-6F0DA8C4B4F5}">
      <dgm:prSet/>
      <dgm:spPr/>
      <dgm:t>
        <a:bodyPr/>
        <a:lstStyle/>
        <a:p>
          <a:endParaRPr lang="ru-RU"/>
        </a:p>
      </dgm:t>
    </dgm:pt>
    <dgm:pt modelId="{8491AB64-0054-4E2A-B9FF-5CA9188A54F7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dirty="0"/>
            <a:t>Цифровая культура</a:t>
          </a:r>
        </a:p>
      </dgm:t>
    </dgm:pt>
    <dgm:pt modelId="{C95693A6-99D8-4710-ACD0-7DFF0B8DC4B5}" type="parTrans" cxnId="{181DC7FE-1184-4878-AD1C-0162C9767E08}">
      <dgm:prSet/>
      <dgm:spPr/>
      <dgm:t>
        <a:bodyPr/>
        <a:lstStyle/>
        <a:p>
          <a:endParaRPr lang="ru-RU"/>
        </a:p>
      </dgm:t>
    </dgm:pt>
    <dgm:pt modelId="{4D61D151-9D06-47FA-AA14-E4E43CF9AFA2}" type="sibTrans" cxnId="{181DC7FE-1184-4878-AD1C-0162C9767E08}">
      <dgm:prSet/>
      <dgm:spPr/>
      <dgm:t>
        <a:bodyPr/>
        <a:lstStyle/>
        <a:p>
          <a:endParaRPr lang="ru-RU"/>
        </a:p>
      </dgm:t>
    </dgm:pt>
    <dgm:pt modelId="{F6065C86-2A8B-4AC4-84C2-D81D28767DBF}">
      <dgm:prSet/>
      <dgm:spPr>
        <a:solidFill>
          <a:schemeClr val="accent5"/>
        </a:solidFill>
      </dgm:spPr>
      <dgm:t>
        <a:bodyPr/>
        <a:lstStyle/>
        <a:p>
          <a:r>
            <a:rPr lang="ru-RU" dirty="0"/>
            <a:t>Цифровая гигиена</a:t>
          </a:r>
        </a:p>
      </dgm:t>
    </dgm:pt>
    <dgm:pt modelId="{8DB809C6-9BA4-4566-9313-A549327F874C}" type="parTrans" cxnId="{2C0CA084-8D02-4024-A3AE-54E098A12E57}">
      <dgm:prSet/>
      <dgm:spPr/>
      <dgm:t>
        <a:bodyPr/>
        <a:lstStyle/>
        <a:p>
          <a:endParaRPr lang="ru-RU"/>
        </a:p>
      </dgm:t>
    </dgm:pt>
    <dgm:pt modelId="{7E1C2F2B-432B-4AFB-A350-474C9ED891AC}" type="sibTrans" cxnId="{2C0CA084-8D02-4024-A3AE-54E098A12E57}">
      <dgm:prSet/>
      <dgm:spPr/>
      <dgm:t>
        <a:bodyPr/>
        <a:lstStyle/>
        <a:p>
          <a:endParaRPr lang="ru-RU"/>
        </a:p>
      </dgm:t>
    </dgm:pt>
    <dgm:pt modelId="{DE11486C-EF8F-4477-A8F0-81446B8E64EF}" type="pres">
      <dgm:prSet presAssocID="{7E8EE26E-34AD-48FC-B70A-77722C5CFCF1}" presName="rootnode" presStyleCnt="0">
        <dgm:presLayoutVars>
          <dgm:chMax/>
          <dgm:chPref/>
          <dgm:dir/>
          <dgm:animLvl val="lvl"/>
        </dgm:presLayoutVars>
      </dgm:prSet>
      <dgm:spPr/>
    </dgm:pt>
    <dgm:pt modelId="{0271A27F-704E-48F1-AA9F-820D68121852}" type="pres">
      <dgm:prSet presAssocID="{F99764CD-3864-4084-86B4-5B96F208FEFA}" presName="composite" presStyleCnt="0"/>
      <dgm:spPr/>
    </dgm:pt>
    <dgm:pt modelId="{83D813C2-642F-4039-B189-D064A018598A}" type="pres">
      <dgm:prSet presAssocID="{F99764CD-3864-4084-86B4-5B96F208FEFA}" presName="bentUpArrow1" presStyleLbl="alignImgPlace1" presStyleIdx="0" presStyleCnt="3"/>
      <dgm:spPr/>
    </dgm:pt>
    <dgm:pt modelId="{4E2329E2-1A68-4DBA-9CA0-225CD5FA6576}" type="pres">
      <dgm:prSet presAssocID="{F99764CD-3864-4084-86B4-5B96F208FEFA}" presName="ParentText" presStyleLbl="node1" presStyleIdx="0" presStyleCnt="4" custScaleX="192866">
        <dgm:presLayoutVars>
          <dgm:chMax val="1"/>
          <dgm:chPref val="1"/>
          <dgm:bulletEnabled val="1"/>
        </dgm:presLayoutVars>
      </dgm:prSet>
      <dgm:spPr/>
    </dgm:pt>
    <dgm:pt modelId="{5CC8289D-365A-4FC0-B365-77789792A76C}" type="pres">
      <dgm:prSet presAssocID="{F99764CD-3864-4084-86B4-5B96F208FEF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0077CAD-5ADB-478E-872F-C03EEFC984EE}" type="pres">
      <dgm:prSet presAssocID="{445084C1-82F7-47FE-9A89-BE060F9A8902}" presName="sibTrans" presStyleCnt="0"/>
      <dgm:spPr/>
    </dgm:pt>
    <dgm:pt modelId="{10349E44-4117-4C6E-B0C5-F80493C6830D}" type="pres">
      <dgm:prSet presAssocID="{2D312BBF-7FC7-4C35-9A8A-48B82E537E5B}" presName="composite" presStyleCnt="0"/>
      <dgm:spPr/>
    </dgm:pt>
    <dgm:pt modelId="{2CEAD454-8B63-4B1D-A901-4EE99F35F9F7}" type="pres">
      <dgm:prSet presAssocID="{2D312BBF-7FC7-4C35-9A8A-48B82E537E5B}" presName="bentUpArrow1" presStyleLbl="alignImgPlace1" presStyleIdx="1" presStyleCnt="3"/>
      <dgm:spPr/>
    </dgm:pt>
    <dgm:pt modelId="{DD7CC1B2-5507-4EA5-9931-CDCDAAF01AEB}" type="pres">
      <dgm:prSet presAssocID="{2D312BBF-7FC7-4C35-9A8A-48B82E537E5B}" presName="ParentText" presStyleLbl="node1" presStyleIdx="1" presStyleCnt="4" custScaleX="164466">
        <dgm:presLayoutVars>
          <dgm:chMax val="1"/>
          <dgm:chPref val="1"/>
          <dgm:bulletEnabled val="1"/>
        </dgm:presLayoutVars>
      </dgm:prSet>
      <dgm:spPr/>
    </dgm:pt>
    <dgm:pt modelId="{CC7A8C16-09D4-42CF-8670-85C02285D3FA}" type="pres">
      <dgm:prSet presAssocID="{2D312BBF-7FC7-4C35-9A8A-48B82E537E5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DE06895-62F0-4340-9177-A50880A8862A}" type="pres">
      <dgm:prSet presAssocID="{2015AF4F-FFEE-4138-994B-6DB1028F8225}" presName="sibTrans" presStyleCnt="0"/>
      <dgm:spPr/>
    </dgm:pt>
    <dgm:pt modelId="{DCC611FD-73F0-4BCD-A836-C39ED82760D2}" type="pres">
      <dgm:prSet presAssocID="{8491AB64-0054-4E2A-B9FF-5CA9188A54F7}" presName="composite" presStyleCnt="0"/>
      <dgm:spPr/>
    </dgm:pt>
    <dgm:pt modelId="{0B53C635-3178-46AC-894F-8BC8D87EDFCA}" type="pres">
      <dgm:prSet presAssocID="{8491AB64-0054-4E2A-B9FF-5CA9188A54F7}" presName="bentUpArrow1" presStyleLbl="alignImgPlace1" presStyleIdx="2" presStyleCnt="3"/>
      <dgm:spPr/>
    </dgm:pt>
    <dgm:pt modelId="{890BF574-51AF-420B-9BAF-40A1C8334BCA}" type="pres">
      <dgm:prSet presAssocID="{8491AB64-0054-4E2A-B9FF-5CA9188A54F7}" presName="ParentText" presStyleLbl="node1" presStyleIdx="2" presStyleCnt="4" custScaleX="166725">
        <dgm:presLayoutVars>
          <dgm:chMax val="1"/>
          <dgm:chPref val="1"/>
          <dgm:bulletEnabled val="1"/>
        </dgm:presLayoutVars>
      </dgm:prSet>
      <dgm:spPr/>
    </dgm:pt>
    <dgm:pt modelId="{02096E25-FA0E-4AE9-A766-6AAAA5DF2EB0}" type="pres">
      <dgm:prSet presAssocID="{8491AB64-0054-4E2A-B9FF-5CA9188A54F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AD46CDD-B750-49F4-8500-06F5B6848769}" type="pres">
      <dgm:prSet presAssocID="{4D61D151-9D06-47FA-AA14-E4E43CF9AFA2}" presName="sibTrans" presStyleCnt="0"/>
      <dgm:spPr/>
    </dgm:pt>
    <dgm:pt modelId="{BC3C5F4A-E103-4CAE-BD6C-CB7D6B0E29E3}" type="pres">
      <dgm:prSet presAssocID="{F6065C86-2A8B-4AC4-84C2-D81D28767DBF}" presName="composite" presStyleCnt="0"/>
      <dgm:spPr/>
    </dgm:pt>
    <dgm:pt modelId="{D766CE3F-1E95-4BA5-BEDD-77C023B8F61D}" type="pres">
      <dgm:prSet presAssocID="{F6065C86-2A8B-4AC4-84C2-D81D28767DBF}" presName="ParentText" presStyleLbl="node1" presStyleIdx="3" presStyleCnt="4" custScaleX="167918">
        <dgm:presLayoutVars>
          <dgm:chMax val="1"/>
          <dgm:chPref val="1"/>
          <dgm:bulletEnabled val="1"/>
        </dgm:presLayoutVars>
      </dgm:prSet>
      <dgm:spPr/>
    </dgm:pt>
  </dgm:ptLst>
  <dgm:cxnLst>
    <dgm:cxn modelId="{414D7C1E-2709-4D54-87C8-7DA0D84BA6BA}" type="presOf" srcId="{F6065C86-2A8B-4AC4-84C2-D81D28767DBF}" destId="{D766CE3F-1E95-4BA5-BEDD-77C023B8F61D}" srcOrd="0" destOrd="0" presId="urn:microsoft.com/office/officeart/2005/8/layout/StepDownProcess"/>
    <dgm:cxn modelId="{A7633B24-0C1E-4207-BAC0-F1506929F412}" type="presOf" srcId="{F99764CD-3864-4084-86B4-5B96F208FEFA}" destId="{4E2329E2-1A68-4DBA-9CA0-225CD5FA6576}" srcOrd="0" destOrd="0" presId="urn:microsoft.com/office/officeart/2005/8/layout/StepDownProcess"/>
    <dgm:cxn modelId="{52044B47-6993-4EA5-A3DC-BEEE5BC2DB19}" type="presOf" srcId="{2D312BBF-7FC7-4C35-9A8A-48B82E537E5B}" destId="{DD7CC1B2-5507-4EA5-9931-CDCDAAF01AEB}" srcOrd="0" destOrd="0" presId="urn:microsoft.com/office/officeart/2005/8/layout/StepDownProcess"/>
    <dgm:cxn modelId="{514B1152-3876-4107-8922-7BD4C1CAC7E2}" type="presOf" srcId="{7E8EE26E-34AD-48FC-B70A-77722C5CFCF1}" destId="{DE11486C-EF8F-4477-A8F0-81446B8E64EF}" srcOrd="0" destOrd="0" presId="urn:microsoft.com/office/officeart/2005/8/layout/StepDownProcess"/>
    <dgm:cxn modelId="{2C0CA084-8D02-4024-A3AE-54E098A12E57}" srcId="{7E8EE26E-34AD-48FC-B70A-77722C5CFCF1}" destId="{F6065C86-2A8B-4AC4-84C2-D81D28767DBF}" srcOrd="3" destOrd="0" parTransId="{8DB809C6-9BA4-4566-9313-A549327F874C}" sibTransId="{7E1C2F2B-432B-4AFB-A350-474C9ED891AC}"/>
    <dgm:cxn modelId="{DE3F798D-1FA8-4BEA-A59E-7D8E956BEDD2}" srcId="{7E8EE26E-34AD-48FC-B70A-77722C5CFCF1}" destId="{F99764CD-3864-4084-86B4-5B96F208FEFA}" srcOrd="0" destOrd="0" parTransId="{7ED4E7D0-23CB-4D7C-BB45-EF265AEE4BE7}" sibTransId="{445084C1-82F7-47FE-9A89-BE060F9A8902}"/>
    <dgm:cxn modelId="{D2FFCD98-C316-4D0C-9FC8-46EA58FEB060}" type="presOf" srcId="{8491AB64-0054-4E2A-B9FF-5CA9188A54F7}" destId="{890BF574-51AF-420B-9BAF-40A1C8334BCA}" srcOrd="0" destOrd="0" presId="urn:microsoft.com/office/officeart/2005/8/layout/StepDownProcess"/>
    <dgm:cxn modelId="{D4335EF5-5EF2-423E-A1E1-6F0DA8C4B4F5}" srcId="{7E8EE26E-34AD-48FC-B70A-77722C5CFCF1}" destId="{2D312BBF-7FC7-4C35-9A8A-48B82E537E5B}" srcOrd="1" destOrd="0" parTransId="{8DE4CF10-9CFD-4010-99A6-8831442CB8C8}" sibTransId="{2015AF4F-FFEE-4138-994B-6DB1028F8225}"/>
    <dgm:cxn modelId="{181DC7FE-1184-4878-AD1C-0162C9767E08}" srcId="{7E8EE26E-34AD-48FC-B70A-77722C5CFCF1}" destId="{8491AB64-0054-4E2A-B9FF-5CA9188A54F7}" srcOrd="2" destOrd="0" parTransId="{C95693A6-99D8-4710-ACD0-7DFF0B8DC4B5}" sibTransId="{4D61D151-9D06-47FA-AA14-E4E43CF9AFA2}"/>
    <dgm:cxn modelId="{3B3B7F6C-D7EC-4501-9EFA-F3D86BDB4D6F}" type="presParOf" srcId="{DE11486C-EF8F-4477-A8F0-81446B8E64EF}" destId="{0271A27F-704E-48F1-AA9F-820D68121852}" srcOrd="0" destOrd="0" presId="urn:microsoft.com/office/officeart/2005/8/layout/StepDownProcess"/>
    <dgm:cxn modelId="{E01B6852-7BD4-4BFC-AFAF-B0210B3ECA06}" type="presParOf" srcId="{0271A27F-704E-48F1-AA9F-820D68121852}" destId="{83D813C2-642F-4039-B189-D064A018598A}" srcOrd="0" destOrd="0" presId="urn:microsoft.com/office/officeart/2005/8/layout/StepDownProcess"/>
    <dgm:cxn modelId="{FB294BBE-B3CC-4A0B-AB94-933AA375884F}" type="presParOf" srcId="{0271A27F-704E-48F1-AA9F-820D68121852}" destId="{4E2329E2-1A68-4DBA-9CA0-225CD5FA6576}" srcOrd="1" destOrd="0" presId="urn:microsoft.com/office/officeart/2005/8/layout/StepDownProcess"/>
    <dgm:cxn modelId="{C0B1F313-8850-41ED-B4B3-516DE11BA6D8}" type="presParOf" srcId="{0271A27F-704E-48F1-AA9F-820D68121852}" destId="{5CC8289D-365A-4FC0-B365-77789792A76C}" srcOrd="2" destOrd="0" presId="urn:microsoft.com/office/officeart/2005/8/layout/StepDownProcess"/>
    <dgm:cxn modelId="{7557C164-4447-4704-8A1C-80B59C0B7C31}" type="presParOf" srcId="{DE11486C-EF8F-4477-A8F0-81446B8E64EF}" destId="{70077CAD-5ADB-478E-872F-C03EEFC984EE}" srcOrd="1" destOrd="0" presId="urn:microsoft.com/office/officeart/2005/8/layout/StepDownProcess"/>
    <dgm:cxn modelId="{0668BA1A-7B8C-4B18-AB14-47AEE25E1FF0}" type="presParOf" srcId="{DE11486C-EF8F-4477-A8F0-81446B8E64EF}" destId="{10349E44-4117-4C6E-B0C5-F80493C6830D}" srcOrd="2" destOrd="0" presId="urn:microsoft.com/office/officeart/2005/8/layout/StepDownProcess"/>
    <dgm:cxn modelId="{E8C82D2D-FCC7-4982-BB41-7E4C5A051ED9}" type="presParOf" srcId="{10349E44-4117-4C6E-B0C5-F80493C6830D}" destId="{2CEAD454-8B63-4B1D-A901-4EE99F35F9F7}" srcOrd="0" destOrd="0" presId="urn:microsoft.com/office/officeart/2005/8/layout/StepDownProcess"/>
    <dgm:cxn modelId="{F7BBF157-ACAC-4F41-B6F8-553FF1F49FF9}" type="presParOf" srcId="{10349E44-4117-4C6E-B0C5-F80493C6830D}" destId="{DD7CC1B2-5507-4EA5-9931-CDCDAAF01AEB}" srcOrd="1" destOrd="0" presId="urn:microsoft.com/office/officeart/2005/8/layout/StepDownProcess"/>
    <dgm:cxn modelId="{D2059A7C-E869-4102-8A15-5A5316EB1CBF}" type="presParOf" srcId="{10349E44-4117-4C6E-B0C5-F80493C6830D}" destId="{CC7A8C16-09D4-42CF-8670-85C02285D3FA}" srcOrd="2" destOrd="0" presId="urn:microsoft.com/office/officeart/2005/8/layout/StepDownProcess"/>
    <dgm:cxn modelId="{EBBC7B38-B2AD-47D8-8979-6898FB263FD2}" type="presParOf" srcId="{DE11486C-EF8F-4477-A8F0-81446B8E64EF}" destId="{4DE06895-62F0-4340-9177-A50880A8862A}" srcOrd="3" destOrd="0" presId="urn:microsoft.com/office/officeart/2005/8/layout/StepDownProcess"/>
    <dgm:cxn modelId="{311C51C8-9189-4C28-8561-775AF59ADFD4}" type="presParOf" srcId="{DE11486C-EF8F-4477-A8F0-81446B8E64EF}" destId="{DCC611FD-73F0-4BCD-A836-C39ED82760D2}" srcOrd="4" destOrd="0" presId="urn:microsoft.com/office/officeart/2005/8/layout/StepDownProcess"/>
    <dgm:cxn modelId="{C3E358B0-862D-4BDF-99D4-F93D9D8FD3C8}" type="presParOf" srcId="{DCC611FD-73F0-4BCD-A836-C39ED82760D2}" destId="{0B53C635-3178-46AC-894F-8BC8D87EDFCA}" srcOrd="0" destOrd="0" presId="urn:microsoft.com/office/officeart/2005/8/layout/StepDownProcess"/>
    <dgm:cxn modelId="{6AD28107-B2F8-497E-A21F-D336CB295638}" type="presParOf" srcId="{DCC611FD-73F0-4BCD-A836-C39ED82760D2}" destId="{890BF574-51AF-420B-9BAF-40A1C8334BCA}" srcOrd="1" destOrd="0" presId="urn:microsoft.com/office/officeart/2005/8/layout/StepDownProcess"/>
    <dgm:cxn modelId="{0D5A21E7-AF4A-47AE-9E1E-72B872343897}" type="presParOf" srcId="{DCC611FD-73F0-4BCD-A836-C39ED82760D2}" destId="{02096E25-FA0E-4AE9-A766-6AAAA5DF2EB0}" srcOrd="2" destOrd="0" presId="urn:microsoft.com/office/officeart/2005/8/layout/StepDownProcess"/>
    <dgm:cxn modelId="{39BF1EC2-1060-41D5-85C3-67545EBBAAF0}" type="presParOf" srcId="{DE11486C-EF8F-4477-A8F0-81446B8E64EF}" destId="{5AD46CDD-B750-49F4-8500-06F5B6848769}" srcOrd="5" destOrd="0" presId="urn:microsoft.com/office/officeart/2005/8/layout/StepDownProcess"/>
    <dgm:cxn modelId="{24DDCF00-B666-4831-A6B2-3227DA6DB50E}" type="presParOf" srcId="{DE11486C-EF8F-4477-A8F0-81446B8E64EF}" destId="{BC3C5F4A-E103-4CAE-BD6C-CB7D6B0E29E3}" srcOrd="6" destOrd="0" presId="urn:microsoft.com/office/officeart/2005/8/layout/StepDownProcess"/>
    <dgm:cxn modelId="{3A5A5E2F-D5D6-4EBE-A616-3E9BF58D4237}" type="presParOf" srcId="{BC3C5F4A-E103-4CAE-BD6C-CB7D6B0E29E3}" destId="{D766CE3F-1E95-4BA5-BEDD-77C023B8F61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813C2-642F-4039-B189-D064A018598A}">
      <dsp:nvSpPr>
        <dsp:cNvPr id="0" name=""/>
        <dsp:cNvSpPr/>
      </dsp:nvSpPr>
      <dsp:spPr>
        <a:xfrm rot="5400000">
          <a:off x="1005035" y="1306558"/>
          <a:ext cx="956786" cy="10892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329E2-1A68-4DBA-9CA0-225CD5FA6576}">
      <dsp:nvSpPr>
        <dsp:cNvPr id="0" name=""/>
        <dsp:cNvSpPr/>
      </dsp:nvSpPr>
      <dsp:spPr>
        <a:xfrm>
          <a:off x="3665" y="245941"/>
          <a:ext cx="3106424" cy="1127413"/>
        </a:xfrm>
        <a:prstGeom prst="roundRect">
          <a:avLst>
            <a:gd name="adj" fmla="val 1667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Общечеловеческая культура</a:t>
          </a:r>
        </a:p>
      </dsp:txBody>
      <dsp:txXfrm>
        <a:off x="58711" y="300987"/>
        <a:ext cx="2996332" cy="1017321"/>
      </dsp:txXfrm>
    </dsp:sp>
    <dsp:sp modelId="{5CC8289D-365A-4FC0-B365-77789792A76C}">
      <dsp:nvSpPr>
        <dsp:cNvPr id="0" name=""/>
        <dsp:cNvSpPr/>
      </dsp:nvSpPr>
      <dsp:spPr>
        <a:xfrm>
          <a:off x="2362210" y="353465"/>
          <a:ext cx="1171444" cy="91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AD454-8B63-4B1D-A901-4EE99F35F9F7}">
      <dsp:nvSpPr>
        <dsp:cNvPr id="0" name=""/>
        <dsp:cNvSpPr/>
      </dsp:nvSpPr>
      <dsp:spPr>
        <a:xfrm rot="5400000">
          <a:off x="2470715" y="2573015"/>
          <a:ext cx="956786" cy="10892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CC1B2-5507-4EA5-9931-CDCDAAF01AEB}">
      <dsp:nvSpPr>
        <dsp:cNvPr id="0" name=""/>
        <dsp:cNvSpPr/>
      </dsp:nvSpPr>
      <dsp:spPr>
        <a:xfrm>
          <a:off x="1698059" y="1512398"/>
          <a:ext cx="2648996" cy="1127413"/>
        </a:xfrm>
        <a:prstGeom prst="roundRect">
          <a:avLst>
            <a:gd name="adj" fmla="val 1667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Информационная культура</a:t>
          </a:r>
        </a:p>
      </dsp:txBody>
      <dsp:txXfrm>
        <a:off x="1753105" y="1567444"/>
        <a:ext cx="2538904" cy="1017321"/>
      </dsp:txXfrm>
    </dsp:sp>
    <dsp:sp modelId="{CC7A8C16-09D4-42CF-8670-85C02285D3FA}">
      <dsp:nvSpPr>
        <dsp:cNvPr id="0" name=""/>
        <dsp:cNvSpPr/>
      </dsp:nvSpPr>
      <dsp:spPr>
        <a:xfrm>
          <a:off x="3827890" y="1619922"/>
          <a:ext cx="1171444" cy="91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3C635-3178-46AC-894F-8BC8D87EDFCA}">
      <dsp:nvSpPr>
        <dsp:cNvPr id="0" name=""/>
        <dsp:cNvSpPr/>
      </dsp:nvSpPr>
      <dsp:spPr>
        <a:xfrm rot="5400000">
          <a:off x="4183303" y="3839472"/>
          <a:ext cx="956786" cy="10892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BF574-51AF-420B-9BAF-40A1C8334BCA}">
      <dsp:nvSpPr>
        <dsp:cNvPr id="0" name=""/>
        <dsp:cNvSpPr/>
      </dsp:nvSpPr>
      <dsp:spPr>
        <a:xfrm>
          <a:off x="3392454" y="2778855"/>
          <a:ext cx="2685381" cy="1127413"/>
        </a:xfrm>
        <a:prstGeom prst="roundRect">
          <a:avLst>
            <a:gd name="adj" fmla="val 1667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Цифровая культура</a:t>
          </a:r>
        </a:p>
      </dsp:txBody>
      <dsp:txXfrm>
        <a:off x="3447500" y="2833901"/>
        <a:ext cx="2575289" cy="1017321"/>
      </dsp:txXfrm>
    </dsp:sp>
    <dsp:sp modelId="{02096E25-FA0E-4AE9-A766-6AAAA5DF2EB0}">
      <dsp:nvSpPr>
        <dsp:cNvPr id="0" name=""/>
        <dsp:cNvSpPr/>
      </dsp:nvSpPr>
      <dsp:spPr>
        <a:xfrm>
          <a:off x="5540477" y="2886379"/>
          <a:ext cx="1171444" cy="91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6CE3F-1E95-4BA5-BEDD-77C023B8F61D}">
      <dsp:nvSpPr>
        <dsp:cNvPr id="0" name=""/>
        <dsp:cNvSpPr/>
      </dsp:nvSpPr>
      <dsp:spPr>
        <a:xfrm>
          <a:off x="5086849" y="4045312"/>
          <a:ext cx="2704596" cy="1127413"/>
        </a:xfrm>
        <a:prstGeom prst="roundRect">
          <a:avLst>
            <a:gd name="adj" fmla="val 1667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Цифровая гигиена</a:t>
          </a:r>
        </a:p>
      </dsp:txBody>
      <dsp:txXfrm>
        <a:off x="5141895" y="4100358"/>
        <a:ext cx="2594504" cy="1017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528A8-FF8B-49D6-B327-B85E42B2B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49E74B-9611-4B92-A185-EB4E5E02B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92B56-C6BA-4859-8DEA-5E7F3B37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6D82-61DD-481C-A3A3-83320C967C26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252710-AF55-4132-9E6B-DC4AE214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1AE401-FF18-4284-B881-E9AE48AA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90B-2CE1-40AE-90B3-8776D1D6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3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7A3CC-62CF-42C5-B5D8-20D1CB14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687B3B-17D2-4AAB-B531-2EFB2D606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998B5C-E3DF-4201-B39C-F9D923DB0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6D82-61DD-481C-A3A3-83320C967C26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C08901-7BA5-48AE-95CB-2F370CC2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16421-C645-4AAE-9943-21A32E69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90B-2CE1-40AE-90B3-8776D1D6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4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B5C8F2-1A5A-4DAB-94C9-24579286E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4E8017-4B8F-4D51-99F8-3D133560A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F7FC3-2EED-4CCC-8D2E-51A4993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6D82-61DD-481C-A3A3-83320C967C26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A7A453-ED66-492C-BF3F-F8E51234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7A6CC4-3C81-4F0F-A75A-81D200C5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90B-2CE1-40AE-90B3-8776D1D6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8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43A78-5A98-4815-8510-2C043AC7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48426A-E86F-4D22-8199-6E0E28FF0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AB5C5-F6FC-41E7-AC0D-BF30C61CE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6D82-61DD-481C-A3A3-83320C967C26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1C3A48-9FCC-4FA3-A718-A8AEE117E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4FAB1D-BEE8-45AF-8D49-2C93F40B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90B-2CE1-40AE-90B3-8776D1D6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8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52EF3-1115-4C3A-9D49-AA66893B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111894-BB1B-4C52-9B3B-CCFF7AD53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E4C48-F6AB-443F-B979-F49BF22C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6D82-61DD-481C-A3A3-83320C967C26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1B86EC-1FBC-4726-BC15-D6A85024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B45311-1D6B-4334-A8B4-D99B2067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90B-2CE1-40AE-90B3-8776D1D6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9338E-D7EC-4B9B-A09B-A60FE201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6823F6-C9AD-4104-9230-37B34E3F5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B8775A-3E4C-4E53-952D-1F1B525FC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227DFA-2902-4D81-835B-929D1E6C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6D82-61DD-481C-A3A3-83320C967C26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AC5261-DF08-4645-AB00-7A6AED37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4881FA-6027-4825-A239-B1303E7D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90B-2CE1-40AE-90B3-8776D1D6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0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3E6C8-4A03-44E1-B59D-C8551BBF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CDB34-2F8F-47AB-BDE6-C53D5D338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0733A8-49AC-4821-A285-887D5E623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EC2077-2B9F-4822-AD36-361256735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732F36-62FB-4981-BB25-73A6232AD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098AAE-DEA8-4AEE-8FAA-9589A05E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6D82-61DD-481C-A3A3-83320C967C26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71E33D-532E-47F1-9E99-09FA5589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EA7507-CF8D-49B2-8E7F-429B3AF6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90B-2CE1-40AE-90B3-8776D1D6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9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107EF-7912-4FC0-B34B-6448C2A0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A7F377-5E89-4D26-B33A-B0529BDF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6D82-61DD-481C-A3A3-83320C967C26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9CB285-78E7-449F-B542-9A700993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873133-D296-47B7-A514-DA596864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90B-2CE1-40AE-90B3-8776D1D6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7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4268BF-49D0-4E2F-88BB-8D79C3A4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6D82-61DD-481C-A3A3-83320C967C26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FEC60F-60A7-4667-BDF7-8A41B068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E791F2-5B00-4163-8887-6F197CF3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90B-2CE1-40AE-90B3-8776D1D6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2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B2C10-EE2C-4E13-9213-4CCD1A068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FDF556-BAE7-469E-AF94-BEA14677A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1C35FC-3A71-4294-B151-27791DF1C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E2373A-EA01-4742-9CF9-BD0CB319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6D82-61DD-481C-A3A3-83320C967C26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1FC3D0-2EAA-4F3C-ACA3-C216471F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7E68C-8F1B-47FD-9462-A34B607F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90B-2CE1-40AE-90B3-8776D1D6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0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9C330-D050-459E-A95B-87BFB74F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7AA685-5AF4-4452-A8A2-FC04B3238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C2114A-EC4D-45A1-B6A3-DC4502274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64D8B7-0DDA-48F5-B4A4-C3A16F736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6D82-61DD-481C-A3A3-83320C967C26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7B512C-07FD-48ED-8942-F660455E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EDCCB1-A119-4750-9169-2C71B1A8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90B-2CE1-40AE-90B3-8776D1D6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0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991C6-592D-4613-80BB-8965082A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7EBC47-BEE6-4916-92D4-4D8FD2A44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3AB4C6-1BC3-44E8-BC4A-6EAEF856B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66D82-61DD-481C-A3A3-83320C967C26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F61FAE-97C6-4530-BA16-9250DF0F4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80EB21-90F8-4C4F-96AA-2054AC69B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A690B-2CE1-40AE-90B3-8776D1D6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5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8C075-FD73-4BC0-BBF7-0AD9CE544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773" y="28137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Формирование цифровой гигиены на уроках информатики с использованием возможностей ЦО </a:t>
            </a:r>
            <a:br>
              <a:rPr lang="ru-RU" dirty="0"/>
            </a:br>
            <a:r>
              <a:rPr lang="ru-RU" dirty="0"/>
              <a:t>«Точка роста»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7BA524-1EBF-4A4B-B49E-923C852E3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39" y="5272136"/>
            <a:ext cx="4977468" cy="1249764"/>
          </a:xfrm>
        </p:spPr>
        <p:txBody>
          <a:bodyPr/>
          <a:lstStyle/>
          <a:p>
            <a:r>
              <a:rPr lang="ru-RU" dirty="0"/>
              <a:t>Пармёнова Любовь Валерьевна, учитель информатики МОУ СШ № 2, </a:t>
            </a:r>
            <a:r>
              <a:rPr lang="ru-RU" dirty="0" err="1"/>
              <a:t>гог</a:t>
            </a:r>
            <a:r>
              <a:rPr lang="ru-RU" dirty="0"/>
              <a:t>. Переславль-Залесский, 2024 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62D501-01C2-4E25-B3D2-56B15FA0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7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084C5-05CE-47AA-8D5C-9C2F1B00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63" y="264457"/>
            <a:ext cx="9346035" cy="1228783"/>
          </a:xfrm>
        </p:spPr>
        <p:txBody>
          <a:bodyPr/>
          <a:lstStyle/>
          <a:p>
            <a:r>
              <a:rPr lang="ru-RU" dirty="0"/>
              <a:t>Информатика как учебная дисциплина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71A18-EB1C-4EA5-9CAF-A8FABE19E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247A75-5328-40B2-A8ED-02A03DD66684}"/>
              </a:ext>
            </a:extLst>
          </p:cNvPr>
          <p:cNvSpPr txBox="1"/>
          <p:nvPr/>
        </p:nvSpPr>
        <p:spPr>
          <a:xfrm>
            <a:off x="1098958" y="1853967"/>
            <a:ext cx="27639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Формирует у учащегося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мышление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алгоритмическое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логическое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научную картину мира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5FF3F-707D-45D5-82D5-E0A7B1128E2B}"/>
              </a:ext>
            </a:extLst>
          </p:cNvPr>
          <p:cNvSpPr txBox="1"/>
          <p:nvPr/>
        </p:nvSpPr>
        <p:spPr>
          <a:xfrm>
            <a:off x="6018383" y="1853967"/>
            <a:ext cx="2621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Знания, навыки имеют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метапредметный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междисциплинарный</a:t>
            </a:r>
          </a:p>
          <a:p>
            <a:r>
              <a:rPr lang="ru-RU" dirty="0"/>
              <a:t>характер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2B8EB-190F-407B-9B2D-3BA262B3F3B4}"/>
              </a:ext>
            </a:extLst>
          </p:cNvPr>
          <p:cNvSpPr txBox="1"/>
          <p:nvPr/>
        </p:nvSpPr>
        <p:spPr>
          <a:xfrm>
            <a:off x="6018383" y="3623591"/>
            <a:ext cx="44538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Пример 2</a:t>
            </a:r>
          </a:p>
          <a:p>
            <a:r>
              <a:rPr lang="ru-RU" dirty="0"/>
              <a:t>Программирование позволяет отработать</a:t>
            </a:r>
            <a:r>
              <a:rPr lang="en-US" dirty="0"/>
              <a:t>: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целеполагание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составление плана достижения цели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анализ результатов и их коррекция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EC158-FE69-458F-AE46-12CA17E53C75}"/>
              </a:ext>
            </a:extLst>
          </p:cNvPr>
          <p:cNvSpPr txBox="1"/>
          <p:nvPr/>
        </p:nvSpPr>
        <p:spPr>
          <a:xfrm>
            <a:off x="739630" y="3742607"/>
            <a:ext cx="52787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Пример 1</a:t>
            </a:r>
          </a:p>
          <a:p>
            <a:r>
              <a:rPr lang="ru-RU" dirty="0"/>
              <a:t>моделирование</a:t>
            </a:r>
            <a:r>
              <a:rPr lang="en-US" dirty="0"/>
              <a:t>: </a:t>
            </a:r>
            <a:endParaRPr lang="ru-RU" dirty="0"/>
          </a:p>
          <a:p>
            <a:r>
              <a:rPr lang="ru-RU" dirty="0"/>
              <a:t>лежит в основе научного познания мира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построение информационных моделей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применение математических моделей – </a:t>
            </a:r>
          </a:p>
          <a:p>
            <a:r>
              <a:rPr lang="ru-RU" dirty="0"/>
              <a:t>практическая деятельность на уроках информатики</a:t>
            </a:r>
          </a:p>
        </p:txBody>
      </p:sp>
    </p:spTree>
    <p:extLst>
      <p:ext uri="{BB962C8B-B14F-4D97-AF65-F5344CB8AC3E}">
        <p14:creationId xmlns:p14="http://schemas.microsoft.com/office/powerpoint/2010/main" val="89803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084C5-05CE-47AA-8D5C-9C2F1B00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63" y="264457"/>
            <a:ext cx="9346035" cy="1228783"/>
          </a:xfrm>
        </p:spPr>
        <p:txBody>
          <a:bodyPr/>
          <a:lstStyle/>
          <a:p>
            <a:r>
              <a:rPr lang="ru-RU" dirty="0"/>
              <a:t>Информатика как учебная дисциплина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71A18-EB1C-4EA5-9CAF-A8FABE19E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00D42-0286-4911-A302-9C6AE041F5E3}"/>
              </a:ext>
            </a:extLst>
          </p:cNvPr>
          <p:cNvSpPr txBox="1"/>
          <p:nvPr/>
        </p:nvSpPr>
        <p:spPr>
          <a:xfrm>
            <a:off x="924187" y="1786855"/>
            <a:ext cx="86983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Цели изучения школьного курса информатики (ФРП 7 – 9 базовый уровень)</a:t>
            </a:r>
            <a:r>
              <a:rPr lang="en-US" i="1" dirty="0"/>
              <a:t>:</a:t>
            </a:r>
          </a:p>
          <a:p>
            <a:endParaRPr lang="en-US" i="1" dirty="0"/>
          </a:p>
          <a:p>
            <a:r>
              <a:rPr lang="ru-RU" dirty="0"/>
              <a:t>развитие коммуникации в современных цифровых средах в условиях обеспечения </a:t>
            </a:r>
            <a:endParaRPr lang="en-US" dirty="0"/>
          </a:p>
          <a:p>
            <a:r>
              <a:rPr lang="ru-RU" i="1" dirty="0"/>
              <a:t>информационной безопасности </a:t>
            </a:r>
            <a:r>
              <a:rPr lang="ru-RU" dirty="0"/>
              <a:t>личности учащегося и воспитания </a:t>
            </a:r>
            <a:r>
              <a:rPr lang="ru-RU" i="1" dirty="0"/>
              <a:t>ответственного </a:t>
            </a:r>
            <a:endParaRPr lang="en-US" i="1" dirty="0"/>
          </a:p>
          <a:p>
            <a:r>
              <a:rPr lang="ru-RU" i="1" dirty="0"/>
              <a:t>и избирательного отношения</a:t>
            </a:r>
            <a:r>
              <a:rPr lang="ru-RU" dirty="0"/>
              <a:t> к информации с учётом правовых и этических </a:t>
            </a:r>
            <a:endParaRPr lang="en-US" dirty="0"/>
          </a:p>
          <a:p>
            <a:r>
              <a:rPr lang="ru-RU" dirty="0"/>
              <a:t>аспектов её распространения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6BEA5-CFAD-451A-BF72-C518300B8D35}"/>
              </a:ext>
            </a:extLst>
          </p:cNvPr>
          <p:cNvSpPr txBox="1"/>
          <p:nvPr/>
        </p:nvSpPr>
        <p:spPr>
          <a:xfrm>
            <a:off x="924187" y="4058175"/>
            <a:ext cx="5937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Достижение заявленной цели реализуется посредством</a:t>
            </a:r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практической работы на уроках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дистанционной коммуникации во внеурочное время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воспитательных аспектов уроков, направленных на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формирование цифровой культуры учащегося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и, как следствие, цифровой гигиены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2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084C5-05CE-47AA-8D5C-9C2F1B00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10" y="0"/>
            <a:ext cx="6142480" cy="1161671"/>
          </a:xfrm>
        </p:spPr>
        <p:txBody>
          <a:bodyPr/>
          <a:lstStyle/>
          <a:p>
            <a:r>
              <a:rPr lang="ru-RU" dirty="0"/>
              <a:t>Цифровая гигиена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71A18-EB1C-4EA5-9CAF-A8FABE19E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AF5E63-5BB8-4B3E-8519-C23489BC1767}"/>
              </a:ext>
            </a:extLst>
          </p:cNvPr>
          <p:cNvSpPr txBox="1"/>
          <p:nvPr/>
        </p:nvSpPr>
        <p:spPr>
          <a:xfrm>
            <a:off x="1181110" y="1161671"/>
            <a:ext cx="45821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/>
              <a:t>умение учащегося распознать и избежать опасностей и рисков, </a:t>
            </a:r>
          </a:p>
          <a:p>
            <a:pPr lvl="0"/>
            <a:r>
              <a:rPr lang="ru-RU" sz="2000" dirty="0"/>
              <a:t>с которыми можно столкнуться в сети Интернет,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/>
              <a:t>осознанное соблюдение техники безопасности при использовании </a:t>
            </a:r>
          </a:p>
          <a:p>
            <a:pPr lvl="0"/>
            <a:r>
              <a:rPr lang="ru-RU" sz="2000" dirty="0"/>
              <a:t>электронных цифровых устройств в повседневной практике,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/>
              <a:t>умение грамотно настраивать приложения и права доступа устройств к информации,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использование и настройку пакетов программ, защищающих устройства </a:t>
            </a:r>
          </a:p>
          <a:p>
            <a:r>
              <a:rPr lang="ru-RU" sz="2000" dirty="0"/>
              <a:t>от вредоносного программного обеспечения и вторжения злоумышленников</a:t>
            </a:r>
            <a:endParaRPr lang="en-US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66302E-E564-4EBE-BA46-2E4CD90A4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83" y="1831230"/>
            <a:ext cx="6449325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084C5-05CE-47AA-8D5C-9C2F1B00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996" y="73469"/>
            <a:ext cx="5345526" cy="1044226"/>
          </a:xfrm>
        </p:spPr>
        <p:txBody>
          <a:bodyPr/>
          <a:lstStyle/>
          <a:p>
            <a:r>
              <a:rPr lang="ru-RU" dirty="0"/>
              <a:t>Цифровая гигиена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71A18-EB1C-4EA5-9CAF-A8FABE19E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DF673AC-06B5-4045-AC91-227582491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09759"/>
              </p:ext>
            </p:extLst>
          </p:nvPr>
        </p:nvGraphicFramePr>
        <p:xfrm>
          <a:off x="366857" y="958304"/>
          <a:ext cx="779511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FE1EE0A-F7AD-4877-B86C-D2E2F754077D}"/>
              </a:ext>
            </a:extLst>
          </p:cNvPr>
          <p:cNvSpPr txBox="1"/>
          <p:nvPr/>
        </p:nvSpPr>
        <p:spPr>
          <a:xfrm>
            <a:off x="4683961" y="2548142"/>
            <a:ext cx="672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Организация ресурсов, сбор, оценка, использование информации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B81E4-0E1E-44E4-A516-8E4ECAF2D2C9}"/>
              </a:ext>
            </a:extLst>
          </p:cNvPr>
          <p:cNvSpPr txBox="1"/>
          <p:nvPr/>
        </p:nvSpPr>
        <p:spPr>
          <a:xfrm>
            <a:off x="6483859" y="3789914"/>
            <a:ext cx="5095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Использование цифровых ресурсов и средств коммуникации, цифровая грамотность, формирование информационных ценностей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43C94-D548-496A-AFF0-2614FB1116AF}"/>
              </a:ext>
            </a:extLst>
          </p:cNvPr>
          <p:cNvSpPr txBox="1"/>
          <p:nvPr/>
        </p:nvSpPr>
        <p:spPr>
          <a:xfrm>
            <a:off x="8161968" y="4932505"/>
            <a:ext cx="3663175" cy="14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защита персональной информации</a:t>
            </a:r>
          </a:p>
          <a:p>
            <a:r>
              <a:rPr lang="ru-RU" dirty="0"/>
              <a:t>безопасность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онлайн-транзакций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 социальных сетях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устройств</a:t>
            </a:r>
          </a:p>
        </p:txBody>
      </p:sp>
    </p:spTree>
    <p:extLst>
      <p:ext uri="{BB962C8B-B14F-4D97-AF65-F5344CB8AC3E}">
        <p14:creationId xmlns:p14="http://schemas.microsoft.com/office/powerpoint/2010/main" val="143359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71A18-EB1C-4EA5-9CAF-A8FABE19E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B1CBEC-A6B3-406C-9DD0-52140B513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4" y="428119"/>
            <a:ext cx="7205227" cy="10651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95F9B19-4D38-413E-A49C-FB3C1363A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4" y="1922857"/>
            <a:ext cx="4725059" cy="45726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9A504F-D373-44AF-B841-47587D94B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67" y="1922857"/>
            <a:ext cx="6156909" cy="459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9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084C5-05CE-47AA-8D5C-9C2F1B00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24" y="457404"/>
            <a:ext cx="9346035" cy="1228783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над проектами по программированию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71A18-EB1C-4EA5-9CAF-A8FABE19E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895080-0106-4B6B-BD2E-59DE3AFDC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8" y="2004968"/>
            <a:ext cx="5629198" cy="42218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E2DCB7-BD38-413D-9751-FBFDAA4663A7}"/>
              </a:ext>
            </a:extLst>
          </p:cNvPr>
          <p:cNvSpPr txBox="1"/>
          <p:nvPr/>
        </p:nvSpPr>
        <p:spPr>
          <a:xfrm>
            <a:off x="6255820" y="2004968"/>
            <a:ext cx="54552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Одна из наиболее «востребованных» тем –</a:t>
            </a:r>
          </a:p>
          <a:p>
            <a:r>
              <a:rPr lang="ru-RU" dirty="0"/>
              <a:t>«Генератор безопасных паролей» (10 класс)</a:t>
            </a:r>
          </a:p>
          <a:p>
            <a:endParaRPr lang="ru-RU" dirty="0"/>
          </a:p>
          <a:p>
            <a:r>
              <a:rPr lang="ru-RU" dirty="0"/>
              <a:t>Далее «по рейтингу» следуют</a:t>
            </a:r>
          </a:p>
          <a:p>
            <a:pPr marL="285750" indent="-285750">
              <a:buFontTx/>
              <a:buChar char="-"/>
            </a:pPr>
            <a:r>
              <a:rPr lang="ru-RU" dirty="0"/>
              <a:t>«Шифрование данных» (9 класс)</a:t>
            </a:r>
          </a:p>
          <a:p>
            <a:pPr marL="285750" indent="-285750">
              <a:buFontTx/>
              <a:buChar char="-"/>
            </a:pPr>
            <a:r>
              <a:rPr lang="ru-RU" dirty="0"/>
              <a:t>«Защита ПК с помощью антивирусного ПО» (9 класс)</a:t>
            </a:r>
          </a:p>
          <a:p>
            <a:pPr marL="285750" indent="-285750">
              <a:buFontTx/>
              <a:buChar char="-"/>
            </a:pPr>
            <a:r>
              <a:rPr lang="ru-RU" dirty="0"/>
              <a:t>«Сравнение ОС для смартфонов» (с точки зрения безопасности и защиты данных, 9 класс)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48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335</Words>
  <Application>Microsoft Office PowerPoint</Application>
  <PresentationFormat>Широкоэкранный</PresentationFormat>
  <Paragraphs>64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Тема Office</vt:lpstr>
      <vt:lpstr>Формирование цифровой гигиены на уроках информатики с использованием возможностей ЦО  «Точка роста»</vt:lpstr>
      <vt:lpstr>Информатика как учебная дисциплина</vt:lpstr>
      <vt:lpstr>Информатика как учебная дисциплина</vt:lpstr>
      <vt:lpstr>Цифровая гигиена</vt:lpstr>
      <vt:lpstr>Цифровая гигиена</vt:lpstr>
      <vt:lpstr>Презентация PowerPoint</vt:lpstr>
      <vt:lpstr>Работа над проектами по программированию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цифровой гигиены на уроках информатики с использованием возможностей ЦО «Точка роста»</dc:title>
  <dc:creator>Пользователь</dc:creator>
  <cp:lastModifiedBy>Пользователь</cp:lastModifiedBy>
  <cp:revision>20</cp:revision>
  <dcterms:created xsi:type="dcterms:W3CDTF">2024-11-17T17:28:01Z</dcterms:created>
  <dcterms:modified xsi:type="dcterms:W3CDTF">2024-11-17T18:46:59Z</dcterms:modified>
</cp:coreProperties>
</file>