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474" r:id="rId9"/>
    <p:sldId id="475" r:id="rId10"/>
    <p:sldId id="487" r:id="rId11"/>
    <p:sldId id="263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D213F2-F9F0-4EF8-9554-33295FA4556C}" type="doc">
      <dgm:prSet loTypeId="urn:microsoft.com/office/officeart/2005/8/layout/venn1" loCatId="relationship" qsTypeId="urn:microsoft.com/office/officeart/2005/8/quickstyle/simple1" qsCatId="simple" csTypeId="urn:microsoft.com/office/officeart/2005/8/colors/colorful4" csCatId="colorful" phldr="1"/>
      <dgm:spPr/>
    </dgm:pt>
    <dgm:pt modelId="{C9323DDA-F0DB-4A11-B1C4-AA733CEBF85B}">
      <dgm:prSet phldrT="[Текст]" custT="1"/>
      <dgm:spPr/>
      <dgm:t>
        <a:bodyPr/>
        <a:lstStyle/>
        <a:p>
          <a:r>
            <a:rPr lang="ru-RU" sz="2000" dirty="0"/>
            <a:t>Программирование</a:t>
          </a:r>
        </a:p>
      </dgm:t>
    </dgm:pt>
    <dgm:pt modelId="{F4439384-55DC-417B-8927-A568E53530FF}" type="parTrans" cxnId="{A6C5305D-CD65-4E7E-9E8F-6CE351C34200}">
      <dgm:prSet/>
      <dgm:spPr/>
      <dgm:t>
        <a:bodyPr/>
        <a:lstStyle/>
        <a:p>
          <a:endParaRPr lang="ru-RU"/>
        </a:p>
      </dgm:t>
    </dgm:pt>
    <dgm:pt modelId="{7E66B074-FC9E-4CAA-A03D-5A84DDA2FC09}" type="sibTrans" cxnId="{A6C5305D-CD65-4E7E-9E8F-6CE351C34200}">
      <dgm:prSet/>
      <dgm:spPr/>
      <dgm:t>
        <a:bodyPr/>
        <a:lstStyle/>
        <a:p>
          <a:endParaRPr lang="ru-RU"/>
        </a:p>
      </dgm:t>
    </dgm:pt>
    <dgm:pt modelId="{1415F797-1695-4AA0-96BF-A12C062FD7DE}">
      <dgm:prSet phldrT="[Текст]" custT="1"/>
      <dgm:spPr/>
      <dgm:t>
        <a:bodyPr/>
        <a:lstStyle/>
        <a:p>
          <a:r>
            <a:rPr lang="ru-RU" sz="2000" dirty="0" err="1"/>
            <a:t>Информацион-ные</a:t>
          </a:r>
          <a:r>
            <a:rPr lang="ru-RU" sz="2000" dirty="0"/>
            <a:t> технологии</a:t>
          </a:r>
        </a:p>
      </dgm:t>
    </dgm:pt>
    <dgm:pt modelId="{5A3B0F45-78AB-4E7F-B35D-6F0ABD8186FF}" type="parTrans" cxnId="{72A997E2-30EB-4698-ABCF-7F6DB9E72EEC}">
      <dgm:prSet/>
      <dgm:spPr/>
      <dgm:t>
        <a:bodyPr/>
        <a:lstStyle/>
        <a:p>
          <a:endParaRPr lang="ru-RU"/>
        </a:p>
      </dgm:t>
    </dgm:pt>
    <dgm:pt modelId="{2950707F-F274-4EFC-8FCA-B5FE9F45E2DF}" type="sibTrans" cxnId="{72A997E2-30EB-4698-ABCF-7F6DB9E72EEC}">
      <dgm:prSet/>
      <dgm:spPr/>
      <dgm:t>
        <a:bodyPr/>
        <a:lstStyle/>
        <a:p>
          <a:endParaRPr lang="ru-RU"/>
        </a:p>
      </dgm:t>
    </dgm:pt>
    <dgm:pt modelId="{B14310F5-2FFC-4E4D-ACB6-7B0084210CC3}">
      <dgm:prSet phldrT="[Текст]" custT="1"/>
      <dgm:spPr/>
      <dgm:t>
        <a:bodyPr/>
        <a:lstStyle/>
        <a:p>
          <a:r>
            <a:rPr lang="ru-RU" sz="2000" dirty="0"/>
            <a:t>Робототехника</a:t>
          </a:r>
        </a:p>
      </dgm:t>
    </dgm:pt>
    <dgm:pt modelId="{0B067F61-AF49-43B9-AB8F-13A4BDEA931A}" type="parTrans" cxnId="{4DB719A7-7BB5-48DA-BC72-A95DF3830B3E}">
      <dgm:prSet/>
      <dgm:spPr/>
      <dgm:t>
        <a:bodyPr/>
        <a:lstStyle/>
        <a:p>
          <a:endParaRPr lang="ru-RU"/>
        </a:p>
      </dgm:t>
    </dgm:pt>
    <dgm:pt modelId="{9BDD02D4-EAFD-418E-BCE1-4A28ECE03257}" type="sibTrans" cxnId="{4DB719A7-7BB5-48DA-BC72-A95DF3830B3E}">
      <dgm:prSet/>
      <dgm:spPr/>
      <dgm:t>
        <a:bodyPr/>
        <a:lstStyle/>
        <a:p>
          <a:endParaRPr lang="ru-RU"/>
        </a:p>
      </dgm:t>
    </dgm:pt>
    <dgm:pt modelId="{42F4D210-4035-4165-8960-3D89C4E04F70}" type="pres">
      <dgm:prSet presAssocID="{61D213F2-F9F0-4EF8-9554-33295FA4556C}" presName="compositeShape" presStyleCnt="0">
        <dgm:presLayoutVars>
          <dgm:chMax val="7"/>
          <dgm:dir/>
          <dgm:resizeHandles val="exact"/>
        </dgm:presLayoutVars>
      </dgm:prSet>
      <dgm:spPr/>
    </dgm:pt>
    <dgm:pt modelId="{A2AEBBBD-07C0-442A-9010-9EB6AAD4C109}" type="pres">
      <dgm:prSet presAssocID="{C9323DDA-F0DB-4A11-B1C4-AA733CEBF85B}" presName="circ1" presStyleLbl="vennNode1" presStyleIdx="0" presStyleCnt="3"/>
      <dgm:spPr/>
      <dgm:t>
        <a:bodyPr/>
        <a:lstStyle/>
        <a:p>
          <a:endParaRPr lang="ru-RU"/>
        </a:p>
      </dgm:t>
    </dgm:pt>
    <dgm:pt modelId="{067E1363-132B-4763-9560-5B91FBCA1E25}" type="pres">
      <dgm:prSet presAssocID="{C9323DDA-F0DB-4A11-B1C4-AA733CEBF85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D7B85F-04EF-482F-A69C-A505A621F776}" type="pres">
      <dgm:prSet presAssocID="{1415F797-1695-4AA0-96BF-A12C062FD7DE}" presName="circ2" presStyleLbl="vennNode1" presStyleIdx="1" presStyleCnt="3"/>
      <dgm:spPr/>
      <dgm:t>
        <a:bodyPr/>
        <a:lstStyle/>
        <a:p>
          <a:endParaRPr lang="ru-RU"/>
        </a:p>
      </dgm:t>
    </dgm:pt>
    <dgm:pt modelId="{9F66F8B1-93AE-4065-AB8C-1DEFBDC154E9}" type="pres">
      <dgm:prSet presAssocID="{1415F797-1695-4AA0-96BF-A12C062FD7D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AD5069-72EE-4D63-BFAE-FFEF657DDD9E}" type="pres">
      <dgm:prSet presAssocID="{B14310F5-2FFC-4E4D-ACB6-7B0084210CC3}" presName="circ3" presStyleLbl="vennNode1" presStyleIdx="2" presStyleCnt="3"/>
      <dgm:spPr/>
      <dgm:t>
        <a:bodyPr/>
        <a:lstStyle/>
        <a:p>
          <a:endParaRPr lang="ru-RU"/>
        </a:p>
      </dgm:t>
    </dgm:pt>
    <dgm:pt modelId="{F3BC93B5-EFA6-40AD-A14A-17CBD9CEFF41}" type="pres">
      <dgm:prSet presAssocID="{B14310F5-2FFC-4E4D-ACB6-7B0084210CC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B403A8-CAA6-42E3-B666-EB44F9547D22}" type="presOf" srcId="{61D213F2-F9F0-4EF8-9554-33295FA4556C}" destId="{42F4D210-4035-4165-8960-3D89C4E04F70}" srcOrd="0" destOrd="0" presId="urn:microsoft.com/office/officeart/2005/8/layout/venn1"/>
    <dgm:cxn modelId="{72A997E2-30EB-4698-ABCF-7F6DB9E72EEC}" srcId="{61D213F2-F9F0-4EF8-9554-33295FA4556C}" destId="{1415F797-1695-4AA0-96BF-A12C062FD7DE}" srcOrd="1" destOrd="0" parTransId="{5A3B0F45-78AB-4E7F-B35D-6F0ABD8186FF}" sibTransId="{2950707F-F274-4EFC-8FCA-B5FE9F45E2DF}"/>
    <dgm:cxn modelId="{4F509E74-8BA4-4D8B-8DAE-14B5E2E766B0}" type="presOf" srcId="{C9323DDA-F0DB-4A11-B1C4-AA733CEBF85B}" destId="{A2AEBBBD-07C0-442A-9010-9EB6AAD4C109}" srcOrd="0" destOrd="0" presId="urn:microsoft.com/office/officeart/2005/8/layout/venn1"/>
    <dgm:cxn modelId="{A6C5305D-CD65-4E7E-9E8F-6CE351C34200}" srcId="{61D213F2-F9F0-4EF8-9554-33295FA4556C}" destId="{C9323DDA-F0DB-4A11-B1C4-AA733CEBF85B}" srcOrd="0" destOrd="0" parTransId="{F4439384-55DC-417B-8927-A568E53530FF}" sibTransId="{7E66B074-FC9E-4CAA-A03D-5A84DDA2FC09}"/>
    <dgm:cxn modelId="{4DB719A7-7BB5-48DA-BC72-A95DF3830B3E}" srcId="{61D213F2-F9F0-4EF8-9554-33295FA4556C}" destId="{B14310F5-2FFC-4E4D-ACB6-7B0084210CC3}" srcOrd="2" destOrd="0" parTransId="{0B067F61-AF49-43B9-AB8F-13A4BDEA931A}" sibTransId="{9BDD02D4-EAFD-418E-BCE1-4A28ECE03257}"/>
    <dgm:cxn modelId="{B39C2038-63BB-461F-99C6-708E89738727}" type="presOf" srcId="{C9323DDA-F0DB-4A11-B1C4-AA733CEBF85B}" destId="{067E1363-132B-4763-9560-5B91FBCA1E25}" srcOrd="1" destOrd="0" presId="urn:microsoft.com/office/officeart/2005/8/layout/venn1"/>
    <dgm:cxn modelId="{CD544583-D173-4820-8990-B89A38EE4B66}" type="presOf" srcId="{1415F797-1695-4AA0-96BF-A12C062FD7DE}" destId="{25D7B85F-04EF-482F-A69C-A505A621F776}" srcOrd="0" destOrd="0" presId="urn:microsoft.com/office/officeart/2005/8/layout/venn1"/>
    <dgm:cxn modelId="{72C12B78-AA07-4584-BEF7-7A540C48C600}" type="presOf" srcId="{1415F797-1695-4AA0-96BF-A12C062FD7DE}" destId="{9F66F8B1-93AE-4065-AB8C-1DEFBDC154E9}" srcOrd="1" destOrd="0" presId="urn:microsoft.com/office/officeart/2005/8/layout/venn1"/>
    <dgm:cxn modelId="{D5AC016F-401F-46F5-AEFC-52375C4FD5A4}" type="presOf" srcId="{B14310F5-2FFC-4E4D-ACB6-7B0084210CC3}" destId="{4FAD5069-72EE-4D63-BFAE-FFEF657DDD9E}" srcOrd="0" destOrd="0" presId="urn:microsoft.com/office/officeart/2005/8/layout/venn1"/>
    <dgm:cxn modelId="{11A7D92F-54BF-46AD-80B9-5D151C70D2C2}" type="presOf" srcId="{B14310F5-2FFC-4E4D-ACB6-7B0084210CC3}" destId="{F3BC93B5-EFA6-40AD-A14A-17CBD9CEFF41}" srcOrd="1" destOrd="0" presId="urn:microsoft.com/office/officeart/2005/8/layout/venn1"/>
    <dgm:cxn modelId="{CC4E8857-5649-4C09-B0FF-C1F4874649F6}" type="presParOf" srcId="{42F4D210-4035-4165-8960-3D89C4E04F70}" destId="{A2AEBBBD-07C0-442A-9010-9EB6AAD4C109}" srcOrd="0" destOrd="0" presId="urn:microsoft.com/office/officeart/2005/8/layout/venn1"/>
    <dgm:cxn modelId="{CDC33672-E701-4A3B-9D5E-4596AE4653A0}" type="presParOf" srcId="{42F4D210-4035-4165-8960-3D89C4E04F70}" destId="{067E1363-132B-4763-9560-5B91FBCA1E25}" srcOrd="1" destOrd="0" presId="urn:microsoft.com/office/officeart/2005/8/layout/venn1"/>
    <dgm:cxn modelId="{D2B5FD19-46D8-4D71-9219-ED423E36313A}" type="presParOf" srcId="{42F4D210-4035-4165-8960-3D89C4E04F70}" destId="{25D7B85F-04EF-482F-A69C-A505A621F776}" srcOrd="2" destOrd="0" presId="urn:microsoft.com/office/officeart/2005/8/layout/venn1"/>
    <dgm:cxn modelId="{637A398F-6DFB-4B46-B04F-771AAADF7979}" type="presParOf" srcId="{42F4D210-4035-4165-8960-3D89C4E04F70}" destId="{9F66F8B1-93AE-4065-AB8C-1DEFBDC154E9}" srcOrd="3" destOrd="0" presId="urn:microsoft.com/office/officeart/2005/8/layout/venn1"/>
    <dgm:cxn modelId="{033E28D5-4B1A-4D97-B6A2-FD1018E1157A}" type="presParOf" srcId="{42F4D210-4035-4165-8960-3D89C4E04F70}" destId="{4FAD5069-72EE-4D63-BFAE-FFEF657DDD9E}" srcOrd="4" destOrd="0" presId="urn:microsoft.com/office/officeart/2005/8/layout/venn1"/>
    <dgm:cxn modelId="{72AF68B1-47EF-4394-9DF9-9B87A69DED0C}" type="presParOf" srcId="{42F4D210-4035-4165-8960-3D89C4E04F70}" destId="{F3BC93B5-EFA6-40AD-A14A-17CBD9CEFF41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D213F2-F9F0-4EF8-9554-33295FA4556C}" type="doc">
      <dgm:prSet loTypeId="urn:microsoft.com/office/officeart/2005/8/layout/venn1" loCatId="relationship" qsTypeId="urn:microsoft.com/office/officeart/2005/8/quickstyle/simple1" qsCatId="simple" csTypeId="urn:microsoft.com/office/officeart/2005/8/colors/colorful4" csCatId="colorful" phldr="1"/>
      <dgm:spPr/>
    </dgm:pt>
    <dgm:pt modelId="{C9323DDA-F0DB-4A11-B1C4-AA733CEBF85B}">
      <dgm:prSet phldrT="[Текст]" custT="1"/>
      <dgm:spPr/>
      <dgm:t>
        <a:bodyPr/>
        <a:lstStyle/>
        <a:p>
          <a:r>
            <a:rPr lang="ru-RU" sz="2000" dirty="0"/>
            <a:t>Химия </a:t>
          </a:r>
          <a:r>
            <a:rPr lang="en-US" sz="2000" dirty="0"/>
            <a:t>/</a:t>
          </a:r>
          <a:r>
            <a:rPr lang="ru-RU" sz="2000" dirty="0"/>
            <a:t> биология </a:t>
          </a:r>
          <a:r>
            <a:rPr lang="en-US" sz="2000" dirty="0"/>
            <a:t>/</a:t>
          </a:r>
          <a:r>
            <a:rPr lang="ru-RU" sz="2000" dirty="0"/>
            <a:t> физика</a:t>
          </a:r>
        </a:p>
      </dgm:t>
    </dgm:pt>
    <dgm:pt modelId="{F4439384-55DC-417B-8927-A568E53530FF}" type="parTrans" cxnId="{A6C5305D-CD65-4E7E-9E8F-6CE351C34200}">
      <dgm:prSet/>
      <dgm:spPr/>
      <dgm:t>
        <a:bodyPr/>
        <a:lstStyle/>
        <a:p>
          <a:endParaRPr lang="ru-RU"/>
        </a:p>
      </dgm:t>
    </dgm:pt>
    <dgm:pt modelId="{7E66B074-FC9E-4CAA-A03D-5A84DDA2FC09}" type="sibTrans" cxnId="{A6C5305D-CD65-4E7E-9E8F-6CE351C34200}">
      <dgm:prSet/>
      <dgm:spPr/>
      <dgm:t>
        <a:bodyPr/>
        <a:lstStyle/>
        <a:p>
          <a:endParaRPr lang="ru-RU"/>
        </a:p>
      </dgm:t>
    </dgm:pt>
    <dgm:pt modelId="{1415F797-1695-4AA0-96BF-A12C062FD7DE}">
      <dgm:prSet phldrT="[Текст]" custT="1"/>
      <dgm:spPr/>
      <dgm:t>
        <a:bodyPr/>
        <a:lstStyle/>
        <a:p>
          <a:r>
            <a:rPr lang="ru-RU" sz="2000" dirty="0"/>
            <a:t>Статистическая обработка данных (</a:t>
          </a:r>
          <a:r>
            <a:rPr lang="ru-RU" sz="2000" dirty="0" err="1"/>
            <a:t>информацион-ные</a:t>
          </a:r>
          <a:r>
            <a:rPr lang="ru-RU" sz="2000" dirty="0"/>
            <a:t> технологии)</a:t>
          </a:r>
        </a:p>
      </dgm:t>
    </dgm:pt>
    <dgm:pt modelId="{5A3B0F45-78AB-4E7F-B35D-6F0ABD8186FF}" type="parTrans" cxnId="{72A997E2-30EB-4698-ABCF-7F6DB9E72EEC}">
      <dgm:prSet/>
      <dgm:spPr/>
      <dgm:t>
        <a:bodyPr/>
        <a:lstStyle/>
        <a:p>
          <a:endParaRPr lang="ru-RU"/>
        </a:p>
      </dgm:t>
    </dgm:pt>
    <dgm:pt modelId="{2950707F-F274-4EFC-8FCA-B5FE9F45E2DF}" type="sibTrans" cxnId="{72A997E2-30EB-4698-ABCF-7F6DB9E72EEC}">
      <dgm:prSet/>
      <dgm:spPr/>
      <dgm:t>
        <a:bodyPr/>
        <a:lstStyle/>
        <a:p>
          <a:endParaRPr lang="ru-RU"/>
        </a:p>
      </dgm:t>
    </dgm:pt>
    <dgm:pt modelId="{B14310F5-2FFC-4E4D-ACB6-7B0084210CC3}">
      <dgm:prSet phldrT="[Текст]" custT="1"/>
      <dgm:spPr/>
      <dgm:t>
        <a:bodyPr/>
        <a:lstStyle/>
        <a:p>
          <a:r>
            <a:rPr lang="ru-RU" sz="2000" dirty="0"/>
            <a:t>Математические методы (модели)</a:t>
          </a:r>
          <a:r>
            <a:rPr lang="en-US" sz="2000" dirty="0"/>
            <a:t> (</a:t>
          </a:r>
          <a:r>
            <a:rPr lang="ru-RU" sz="2000" dirty="0"/>
            <a:t>математика</a:t>
          </a:r>
          <a:r>
            <a:rPr lang="en-US" sz="2000" dirty="0"/>
            <a:t>)</a:t>
          </a:r>
          <a:endParaRPr lang="ru-RU" sz="2000" dirty="0"/>
        </a:p>
      </dgm:t>
    </dgm:pt>
    <dgm:pt modelId="{0B067F61-AF49-43B9-AB8F-13A4BDEA931A}" type="parTrans" cxnId="{4DB719A7-7BB5-48DA-BC72-A95DF3830B3E}">
      <dgm:prSet/>
      <dgm:spPr/>
      <dgm:t>
        <a:bodyPr/>
        <a:lstStyle/>
        <a:p>
          <a:endParaRPr lang="ru-RU"/>
        </a:p>
      </dgm:t>
    </dgm:pt>
    <dgm:pt modelId="{9BDD02D4-EAFD-418E-BCE1-4A28ECE03257}" type="sibTrans" cxnId="{4DB719A7-7BB5-48DA-BC72-A95DF3830B3E}">
      <dgm:prSet/>
      <dgm:spPr/>
      <dgm:t>
        <a:bodyPr/>
        <a:lstStyle/>
        <a:p>
          <a:endParaRPr lang="ru-RU"/>
        </a:p>
      </dgm:t>
    </dgm:pt>
    <dgm:pt modelId="{42F4D210-4035-4165-8960-3D89C4E04F70}" type="pres">
      <dgm:prSet presAssocID="{61D213F2-F9F0-4EF8-9554-33295FA4556C}" presName="compositeShape" presStyleCnt="0">
        <dgm:presLayoutVars>
          <dgm:chMax val="7"/>
          <dgm:dir/>
          <dgm:resizeHandles val="exact"/>
        </dgm:presLayoutVars>
      </dgm:prSet>
      <dgm:spPr/>
    </dgm:pt>
    <dgm:pt modelId="{A2AEBBBD-07C0-442A-9010-9EB6AAD4C109}" type="pres">
      <dgm:prSet presAssocID="{C9323DDA-F0DB-4A11-B1C4-AA733CEBF85B}" presName="circ1" presStyleLbl="vennNode1" presStyleIdx="0" presStyleCnt="3"/>
      <dgm:spPr/>
      <dgm:t>
        <a:bodyPr/>
        <a:lstStyle/>
        <a:p>
          <a:endParaRPr lang="ru-RU"/>
        </a:p>
      </dgm:t>
    </dgm:pt>
    <dgm:pt modelId="{067E1363-132B-4763-9560-5B91FBCA1E25}" type="pres">
      <dgm:prSet presAssocID="{C9323DDA-F0DB-4A11-B1C4-AA733CEBF85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D7B85F-04EF-482F-A69C-A505A621F776}" type="pres">
      <dgm:prSet presAssocID="{1415F797-1695-4AA0-96BF-A12C062FD7DE}" presName="circ2" presStyleLbl="vennNode1" presStyleIdx="1" presStyleCnt="3"/>
      <dgm:spPr/>
      <dgm:t>
        <a:bodyPr/>
        <a:lstStyle/>
        <a:p>
          <a:endParaRPr lang="ru-RU"/>
        </a:p>
      </dgm:t>
    </dgm:pt>
    <dgm:pt modelId="{9F66F8B1-93AE-4065-AB8C-1DEFBDC154E9}" type="pres">
      <dgm:prSet presAssocID="{1415F797-1695-4AA0-96BF-A12C062FD7D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AD5069-72EE-4D63-BFAE-FFEF657DDD9E}" type="pres">
      <dgm:prSet presAssocID="{B14310F5-2FFC-4E4D-ACB6-7B0084210CC3}" presName="circ3" presStyleLbl="vennNode1" presStyleIdx="2" presStyleCnt="3"/>
      <dgm:spPr/>
      <dgm:t>
        <a:bodyPr/>
        <a:lstStyle/>
        <a:p>
          <a:endParaRPr lang="ru-RU"/>
        </a:p>
      </dgm:t>
    </dgm:pt>
    <dgm:pt modelId="{F3BC93B5-EFA6-40AD-A14A-17CBD9CEFF41}" type="pres">
      <dgm:prSet presAssocID="{B14310F5-2FFC-4E4D-ACB6-7B0084210CC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B403A8-CAA6-42E3-B666-EB44F9547D22}" type="presOf" srcId="{61D213F2-F9F0-4EF8-9554-33295FA4556C}" destId="{42F4D210-4035-4165-8960-3D89C4E04F70}" srcOrd="0" destOrd="0" presId="urn:microsoft.com/office/officeart/2005/8/layout/venn1"/>
    <dgm:cxn modelId="{72A997E2-30EB-4698-ABCF-7F6DB9E72EEC}" srcId="{61D213F2-F9F0-4EF8-9554-33295FA4556C}" destId="{1415F797-1695-4AA0-96BF-A12C062FD7DE}" srcOrd="1" destOrd="0" parTransId="{5A3B0F45-78AB-4E7F-B35D-6F0ABD8186FF}" sibTransId="{2950707F-F274-4EFC-8FCA-B5FE9F45E2DF}"/>
    <dgm:cxn modelId="{4F509E74-8BA4-4D8B-8DAE-14B5E2E766B0}" type="presOf" srcId="{C9323DDA-F0DB-4A11-B1C4-AA733CEBF85B}" destId="{A2AEBBBD-07C0-442A-9010-9EB6AAD4C109}" srcOrd="0" destOrd="0" presId="urn:microsoft.com/office/officeart/2005/8/layout/venn1"/>
    <dgm:cxn modelId="{A6C5305D-CD65-4E7E-9E8F-6CE351C34200}" srcId="{61D213F2-F9F0-4EF8-9554-33295FA4556C}" destId="{C9323DDA-F0DB-4A11-B1C4-AA733CEBF85B}" srcOrd="0" destOrd="0" parTransId="{F4439384-55DC-417B-8927-A568E53530FF}" sibTransId="{7E66B074-FC9E-4CAA-A03D-5A84DDA2FC09}"/>
    <dgm:cxn modelId="{4DB719A7-7BB5-48DA-BC72-A95DF3830B3E}" srcId="{61D213F2-F9F0-4EF8-9554-33295FA4556C}" destId="{B14310F5-2FFC-4E4D-ACB6-7B0084210CC3}" srcOrd="2" destOrd="0" parTransId="{0B067F61-AF49-43B9-AB8F-13A4BDEA931A}" sibTransId="{9BDD02D4-EAFD-418E-BCE1-4A28ECE03257}"/>
    <dgm:cxn modelId="{B39C2038-63BB-461F-99C6-708E89738727}" type="presOf" srcId="{C9323DDA-F0DB-4A11-B1C4-AA733CEBF85B}" destId="{067E1363-132B-4763-9560-5B91FBCA1E25}" srcOrd="1" destOrd="0" presId="urn:microsoft.com/office/officeart/2005/8/layout/venn1"/>
    <dgm:cxn modelId="{CD544583-D173-4820-8990-B89A38EE4B66}" type="presOf" srcId="{1415F797-1695-4AA0-96BF-A12C062FD7DE}" destId="{25D7B85F-04EF-482F-A69C-A505A621F776}" srcOrd="0" destOrd="0" presId="urn:microsoft.com/office/officeart/2005/8/layout/venn1"/>
    <dgm:cxn modelId="{72C12B78-AA07-4584-BEF7-7A540C48C600}" type="presOf" srcId="{1415F797-1695-4AA0-96BF-A12C062FD7DE}" destId="{9F66F8B1-93AE-4065-AB8C-1DEFBDC154E9}" srcOrd="1" destOrd="0" presId="urn:microsoft.com/office/officeart/2005/8/layout/venn1"/>
    <dgm:cxn modelId="{D5AC016F-401F-46F5-AEFC-52375C4FD5A4}" type="presOf" srcId="{B14310F5-2FFC-4E4D-ACB6-7B0084210CC3}" destId="{4FAD5069-72EE-4D63-BFAE-FFEF657DDD9E}" srcOrd="0" destOrd="0" presId="urn:microsoft.com/office/officeart/2005/8/layout/venn1"/>
    <dgm:cxn modelId="{11A7D92F-54BF-46AD-80B9-5D151C70D2C2}" type="presOf" srcId="{B14310F5-2FFC-4E4D-ACB6-7B0084210CC3}" destId="{F3BC93B5-EFA6-40AD-A14A-17CBD9CEFF41}" srcOrd="1" destOrd="0" presId="urn:microsoft.com/office/officeart/2005/8/layout/venn1"/>
    <dgm:cxn modelId="{CC4E8857-5649-4C09-B0FF-C1F4874649F6}" type="presParOf" srcId="{42F4D210-4035-4165-8960-3D89C4E04F70}" destId="{A2AEBBBD-07C0-442A-9010-9EB6AAD4C109}" srcOrd="0" destOrd="0" presId="urn:microsoft.com/office/officeart/2005/8/layout/venn1"/>
    <dgm:cxn modelId="{CDC33672-E701-4A3B-9D5E-4596AE4653A0}" type="presParOf" srcId="{42F4D210-4035-4165-8960-3D89C4E04F70}" destId="{067E1363-132B-4763-9560-5B91FBCA1E25}" srcOrd="1" destOrd="0" presId="urn:microsoft.com/office/officeart/2005/8/layout/venn1"/>
    <dgm:cxn modelId="{D2B5FD19-46D8-4D71-9219-ED423E36313A}" type="presParOf" srcId="{42F4D210-4035-4165-8960-3D89C4E04F70}" destId="{25D7B85F-04EF-482F-A69C-A505A621F776}" srcOrd="2" destOrd="0" presId="urn:microsoft.com/office/officeart/2005/8/layout/venn1"/>
    <dgm:cxn modelId="{637A398F-6DFB-4B46-B04F-771AAADF7979}" type="presParOf" srcId="{42F4D210-4035-4165-8960-3D89C4E04F70}" destId="{9F66F8B1-93AE-4065-AB8C-1DEFBDC154E9}" srcOrd="3" destOrd="0" presId="urn:microsoft.com/office/officeart/2005/8/layout/venn1"/>
    <dgm:cxn modelId="{033E28D5-4B1A-4D97-B6A2-FD1018E1157A}" type="presParOf" srcId="{42F4D210-4035-4165-8960-3D89C4E04F70}" destId="{4FAD5069-72EE-4D63-BFAE-FFEF657DDD9E}" srcOrd="4" destOrd="0" presId="urn:microsoft.com/office/officeart/2005/8/layout/venn1"/>
    <dgm:cxn modelId="{72AF68B1-47EF-4394-9DF9-9B87A69DED0C}" type="presParOf" srcId="{42F4D210-4035-4165-8960-3D89C4E04F70}" destId="{F3BC93B5-EFA6-40AD-A14A-17CBD9CEFF41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AEBBBD-07C0-442A-9010-9EB6AAD4C109}">
      <dsp:nvSpPr>
        <dsp:cNvPr id="0" name=""/>
        <dsp:cNvSpPr/>
      </dsp:nvSpPr>
      <dsp:spPr>
        <a:xfrm>
          <a:off x="3270187" y="67714"/>
          <a:ext cx="3250275" cy="3250275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Программирование</a:t>
          </a:r>
        </a:p>
      </dsp:txBody>
      <dsp:txXfrm>
        <a:off x="3703558" y="636512"/>
        <a:ext cx="2383535" cy="1462623"/>
      </dsp:txXfrm>
    </dsp:sp>
    <dsp:sp modelId="{25D7B85F-04EF-482F-A69C-A505A621F776}">
      <dsp:nvSpPr>
        <dsp:cNvPr id="0" name=""/>
        <dsp:cNvSpPr/>
      </dsp:nvSpPr>
      <dsp:spPr>
        <a:xfrm>
          <a:off x="4442995" y="2099135"/>
          <a:ext cx="3250275" cy="3250275"/>
        </a:xfrm>
        <a:prstGeom prst="ellipse">
          <a:avLst/>
        </a:prstGeom>
        <a:solidFill>
          <a:schemeClr val="accent4">
            <a:alpha val="50000"/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/>
            <a:t>Информацион-ные</a:t>
          </a:r>
          <a:r>
            <a:rPr lang="ru-RU" sz="2000" kern="1200" dirty="0"/>
            <a:t> технологии</a:t>
          </a:r>
        </a:p>
      </dsp:txBody>
      <dsp:txXfrm>
        <a:off x="5437038" y="2938790"/>
        <a:ext cx="1950165" cy="1787651"/>
      </dsp:txXfrm>
    </dsp:sp>
    <dsp:sp modelId="{4FAD5069-72EE-4D63-BFAE-FFEF657DDD9E}">
      <dsp:nvSpPr>
        <dsp:cNvPr id="0" name=""/>
        <dsp:cNvSpPr/>
      </dsp:nvSpPr>
      <dsp:spPr>
        <a:xfrm>
          <a:off x="2097380" y="2099135"/>
          <a:ext cx="3250275" cy="3250275"/>
        </a:xfrm>
        <a:prstGeom prst="ellipse">
          <a:avLst/>
        </a:prstGeom>
        <a:solidFill>
          <a:schemeClr val="accent4">
            <a:alpha val="50000"/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Робототехника</a:t>
          </a:r>
        </a:p>
      </dsp:txBody>
      <dsp:txXfrm>
        <a:off x="2403448" y="2938790"/>
        <a:ext cx="1950165" cy="17876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AEBBBD-07C0-442A-9010-9EB6AAD4C109}">
      <dsp:nvSpPr>
        <dsp:cNvPr id="0" name=""/>
        <dsp:cNvSpPr/>
      </dsp:nvSpPr>
      <dsp:spPr>
        <a:xfrm>
          <a:off x="3270187" y="67714"/>
          <a:ext cx="3250275" cy="3250275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Химия </a:t>
          </a:r>
          <a:r>
            <a:rPr lang="en-US" sz="2000" kern="1200" dirty="0"/>
            <a:t>/</a:t>
          </a:r>
          <a:r>
            <a:rPr lang="ru-RU" sz="2000" kern="1200" dirty="0"/>
            <a:t> биология </a:t>
          </a:r>
          <a:r>
            <a:rPr lang="en-US" sz="2000" kern="1200" dirty="0"/>
            <a:t>/</a:t>
          </a:r>
          <a:r>
            <a:rPr lang="ru-RU" sz="2000" kern="1200" dirty="0"/>
            <a:t> физика</a:t>
          </a:r>
        </a:p>
      </dsp:txBody>
      <dsp:txXfrm>
        <a:off x="3703558" y="636512"/>
        <a:ext cx="2383535" cy="1462623"/>
      </dsp:txXfrm>
    </dsp:sp>
    <dsp:sp modelId="{25D7B85F-04EF-482F-A69C-A505A621F776}">
      <dsp:nvSpPr>
        <dsp:cNvPr id="0" name=""/>
        <dsp:cNvSpPr/>
      </dsp:nvSpPr>
      <dsp:spPr>
        <a:xfrm>
          <a:off x="4442995" y="2099135"/>
          <a:ext cx="3250275" cy="3250275"/>
        </a:xfrm>
        <a:prstGeom prst="ellipse">
          <a:avLst/>
        </a:prstGeom>
        <a:solidFill>
          <a:schemeClr val="accent4">
            <a:alpha val="50000"/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Статистическая обработка данных (</a:t>
          </a:r>
          <a:r>
            <a:rPr lang="ru-RU" sz="2000" kern="1200" dirty="0" err="1"/>
            <a:t>информацион-ные</a:t>
          </a:r>
          <a:r>
            <a:rPr lang="ru-RU" sz="2000" kern="1200" dirty="0"/>
            <a:t> технологии)</a:t>
          </a:r>
        </a:p>
      </dsp:txBody>
      <dsp:txXfrm>
        <a:off x="5437038" y="2938790"/>
        <a:ext cx="1950165" cy="1787651"/>
      </dsp:txXfrm>
    </dsp:sp>
    <dsp:sp modelId="{4FAD5069-72EE-4D63-BFAE-FFEF657DDD9E}">
      <dsp:nvSpPr>
        <dsp:cNvPr id="0" name=""/>
        <dsp:cNvSpPr/>
      </dsp:nvSpPr>
      <dsp:spPr>
        <a:xfrm>
          <a:off x="2097380" y="2099135"/>
          <a:ext cx="3250275" cy="3250275"/>
        </a:xfrm>
        <a:prstGeom prst="ellipse">
          <a:avLst/>
        </a:prstGeom>
        <a:solidFill>
          <a:schemeClr val="accent4">
            <a:alpha val="50000"/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Математические методы (модели)</a:t>
          </a:r>
          <a:r>
            <a:rPr lang="en-US" sz="2000" kern="1200" dirty="0"/>
            <a:t> (</a:t>
          </a:r>
          <a:r>
            <a:rPr lang="ru-RU" sz="2000" kern="1200" dirty="0"/>
            <a:t>математика</a:t>
          </a:r>
          <a:r>
            <a:rPr lang="en-US" sz="2000" kern="1200" dirty="0"/>
            <a:t>)</a:t>
          </a:r>
          <a:endParaRPr lang="ru-RU" sz="2000" kern="1200" dirty="0"/>
        </a:p>
      </dsp:txBody>
      <dsp:txXfrm>
        <a:off x="2403448" y="2938790"/>
        <a:ext cx="1950165" cy="17876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96D8A8-9028-4B5D-87F0-EDD6B39BFB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B300E5C-5640-4673-A290-5A31FF4A50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B6AC67-F415-43FC-8A1C-3E36D597C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14A55-71E1-40CD-A961-E924342218CA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D1D613-9F1B-45C3-8813-7AD0341C4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6CF6CA-4EC9-4513-9910-9785C982E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2363-35C2-48CE-9686-29DC3F677A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815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94AFB5-BBFB-4830-A2E1-7ADE10354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7620AD1-520A-4746-ADC6-A9BF8D1211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C4DCE0-383B-4944-8916-60B3A7FE8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14A55-71E1-40CD-A961-E924342218CA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A7F3FC-9EDD-4CCA-B580-A8F857909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038E78-E10B-4ED2-AB4E-888C15626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2363-35C2-48CE-9686-29DC3F677A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24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8950A-7F1D-4206-89B2-B749AACAC1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A12CFE5-CE88-4EF7-9B4C-8C1DA82FE9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4C6FEB-C70E-495B-866E-C8A23F90E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14A55-71E1-40CD-A961-E924342218CA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A06195-7418-48A4-A7D3-29035E1B7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E34467-3626-4B4B-A0EC-728A44859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2363-35C2-48CE-9686-29DC3F677A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197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B3C1DB-E29A-4A66-ADE5-AAF8576C1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E5163F-F5A4-4AFC-8EA6-84D3D46449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287989-57A3-40AC-AC6B-A5409EDC2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14A55-71E1-40CD-A961-E924342218CA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79661C-0101-4AD8-A1C3-A1EA62D54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011A22-BE59-4E12-8FDB-25C35F3C9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2363-35C2-48CE-9686-29DC3F677A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854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868C0A-65B3-4E1A-A2A6-E2F5919D1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93401E5-5023-4AE6-9415-C8ECDB662A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55E6B0-FE16-4132-B30D-0B700DD45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14A55-71E1-40CD-A961-E924342218CA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AE0657-CF92-441F-907F-6F8769F6E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91DB4D-71F3-4063-A624-0D29DCFDD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2363-35C2-48CE-9686-29DC3F677A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183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57A446-4A14-4BFC-A5A9-4325AA56C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B24FD2-E2EA-4ED2-A22C-2E7A6958C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0CC126B-AC81-4215-86A7-6DBC898CBF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B8B284B-B079-4EB3-8CCF-84A68746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14A55-71E1-40CD-A961-E924342218CA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7730473-5957-4906-91E7-3575ED375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DD668E2-CB9C-49DC-B3F9-4B5A5A7AC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2363-35C2-48CE-9686-29DC3F677A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32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200FF9-5AC2-4E0A-9419-D773F4D9D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61A910-9186-4461-8355-2930B24615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0C1A419-0C88-462D-92E8-0B3FCA44AD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AFC310A-6B3C-472F-8512-2CB8F956BD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B9A2BCD-5806-4D1E-AC1B-DAA5389FC0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AB22466-A51A-413D-8FDF-38F30559B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14A55-71E1-40CD-A961-E924342218CA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D711F9E-7AD1-4D49-964E-2779039A0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B652DA9-18D0-4E20-BF04-F38397C3A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2363-35C2-48CE-9686-29DC3F677A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983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EA6F7F-CAF1-45DB-B3A2-AAFC43BB1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CDAD443-1791-43EB-A553-0F1A7204F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14A55-71E1-40CD-A961-E924342218CA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7283CE1-32DD-4C01-977F-9981E5CEC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572AB59-55D1-4744-A2D4-5B62D2AF4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2363-35C2-48CE-9686-29DC3F677A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404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CFD63B8-76C9-462D-B0F2-9CA2C67A5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14A55-71E1-40CD-A961-E924342218CA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4BAAE09-142E-442A-B02C-B282834D2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AE9D000-6079-4CD8-9C76-BE0E77C53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2363-35C2-48CE-9686-29DC3F677A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863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DD5BA9-4FFE-4D60-AD0A-094A4EFF1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696C4C-8DE2-44C3-A2F1-AB011178FA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9F0A43C-C6E2-4F95-84AE-255038B50A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E20C886-C332-47CD-9474-1D84131D7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14A55-71E1-40CD-A961-E924342218CA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684334-8009-411B-BF9A-05F6ABDC8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E191A5B-E0ED-46AB-8B1C-DDF5ED53C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2363-35C2-48CE-9686-29DC3F677A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259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55209B-00DD-4FDF-9131-F0D102823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A2DB9A5-8AD6-4705-8AA8-E512C799FB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BF8A3DB-11D8-4394-BA7F-0D510A158D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0F6C05-7419-470F-A89A-7B53DDB6B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14A55-71E1-40CD-A961-E924342218CA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6258663-9682-48A2-A1ED-D76F06FDC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35C3B66-04CE-424A-BF41-431CF5F4E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2363-35C2-48CE-9686-29DC3F677A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306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613E23-184B-45A7-9188-36B1A68FE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9F84298-0D5A-42BD-9AF0-187A923FF9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64A3C1-4C63-423B-814A-D3FFC7E3B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14A55-71E1-40CD-A961-E924342218CA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97337A-348F-48C8-B63F-16F1F0310E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227169-BA4F-48D0-BBCF-54A4128991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E2363-35C2-48CE-9686-29DC3F677A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721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CA1D97-4D92-48EB-A12A-6C40C65F07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3398" y="1222826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dirty="0"/>
              <a:t>Ресурсы центра «Точка роста» для реализации индивидуального проекта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E5A66C6-0C76-4FB5-848D-F99585D307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8716" y="3937597"/>
            <a:ext cx="9144000" cy="1892751"/>
          </a:xfrm>
        </p:spPr>
        <p:txBody>
          <a:bodyPr>
            <a:normAutofit/>
          </a:bodyPr>
          <a:lstStyle/>
          <a:p>
            <a:r>
              <a:rPr lang="ru-RU" dirty="0"/>
              <a:t>Пармёнова Любовь Валерьевна, </a:t>
            </a:r>
          </a:p>
          <a:p>
            <a:r>
              <a:rPr lang="ru-RU" dirty="0"/>
              <a:t>учитель информатики МОУ СШ № 2,</a:t>
            </a:r>
          </a:p>
          <a:p>
            <a:r>
              <a:rPr lang="ru-RU"/>
              <a:t>учитель </a:t>
            </a:r>
            <a:r>
              <a:rPr lang="ru-RU" dirty="0"/>
              <a:t>информатики,</a:t>
            </a:r>
          </a:p>
          <a:p>
            <a:r>
              <a:rPr lang="ru-RU" dirty="0"/>
              <a:t>г. Переславль-Залесский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0AC91FE0-22C9-4C40-A342-0C4E206E3884}"/>
              </a:ext>
            </a:extLst>
          </p:cNvPr>
          <p:cNvSpPr txBox="1">
            <a:spLocks/>
          </p:cNvSpPr>
          <p:nvPr/>
        </p:nvSpPr>
        <p:spPr>
          <a:xfrm>
            <a:off x="1617677" y="6038005"/>
            <a:ext cx="7866077" cy="5239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2023 г.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0B1C3C6-645E-407F-A531-A2ACCE9CD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5298" y="73469"/>
            <a:ext cx="2642010" cy="141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577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93FBE3-8C71-4304-9B0A-7B581D3B5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641" y="53799"/>
            <a:ext cx="10515600" cy="1325563"/>
          </a:xfrm>
        </p:spPr>
        <p:txBody>
          <a:bodyPr/>
          <a:lstStyle/>
          <a:p>
            <a:r>
              <a:rPr lang="ru-RU" dirty="0"/>
              <a:t>Опыт использования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F0D2293-B6D7-45D8-B686-F789809C75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9922" y="65080"/>
            <a:ext cx="2938616" cy="157916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EE1F6F7-E0D6-4954-90F9-4A9999F5C7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3423" y="476415"/>
            <a:ext cx="1877454" cy="230139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74E3C17-AE95-40FD-BCF3-20E11A106F70}"/>
              </a:ext>
            </a:extLst>
          </p:cNvPr>
          <p:cNvSpPr txBox="1"/>
          <p:nvPr/>
        </p:nvSpPr>
        <p:spPr>
          <a:xfrm>
            <a:off x="5175946" y="3013501"/>
            <a:ext cx="67531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Индивидуальные проекты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/>
              <a:t>ученицы 10 «А» класса Иваниной Алины, 2020 – 2021 уч. год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/>
              <a:t>ученика 10 «А» класса Шипулина Александра, 2018 – 2019 уч. год</a:t>
            </a:r>
            <a:endParaRPr lang="en-US" sz="2400" dirty="0"/>
          </a:p>
          <a:p>
            <a:r>
              <a:rPr lang="ru-RU" sz="2400" dirty="0"/>
              <a:t>и целый ряд проектов по программированию учащихся 9 классов, реализующих приложения, работающих на основе классических алгоритмов</a:t>
            </a:r>
          </a:p>
          <a:p>
            <a:r>
              <a:rPr lang="ru-RU" sz="2400" dirty="0"/>
              <a:t>(шифрование, построение графиков функций)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7780A4E-5433-49D6-ADBF-598EA3BFCFA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78517" y="2212150"/>
            <a:ext cx="3884135" cy="291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612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236FB4-9773-419E-BB7E-CC6BB5D7F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197" y="73468"/>
            <a:ext cx="8800750" cy="1419771"/>
          </a:xfrm>
        </p:spPr>
        <p:txBody>
          <a:bodyPr/>
          <a:lstStyle/>
          <a:p>
            <a:r>
              <a:rPr lang="ru-RU" dirty="0"/>
              <a:t>Перспективы развития</a:t>
            </a:r>
            <a:r>
              <a:rPr lang="en-US" dirty="0"/>
              <a:t>:</a:t>
            </a:r>
            <a:br>
              <a:rPr lang="en-US" dirty="0"/>
            </a:br>
            <a:r>
              <a:rPr lang="ru-RU" dirty="0"/>
              <a:t>робототехника - технология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FE13284-AD72-4A6A-A2A7-9C00EBFA3D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5298" y="73469"/>
            <a:ext cx="2642010" cy="141977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F6BE47F-B92A-4F12-9BB9-F537A9BC0F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179" y="1493239"/>
            <a:ext cx="7135019" cy="3438486"/>
          </a:xfrm>
          <a:prstGeom prst="rect">
            <a:avLst/>
          </a:prstGeom>
        </p:spPr>
      </p:pic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DE0EB80D-4981-4754-8C65-AD63942E4A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9007738"/>
              </p:ext>
            </p:extLst>
          </p:nvPr>
        </p:nvGraphicFramePr>
        <p:xfrm>
          <a:off x="550179" y="5027008"/>
          <a:ext cx="8128000" cy="1463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79208">
                  <a:extLst>
                    <a:ext uri="{9D8B030D-6E8A-4147-A177-3AD203B41FA5}">
                      <a16:colId xmlns:a16="http://schemas.microsoft.com/office/drawing/2014/main" val="562772334"/>
                    </a:ext>
                  </a:extLst>
                </a:gridCol>
                <a:gridCol w="4248792">
                  <a:extLst>
                    <a:ext uri="{9D8B030D-6E8A-4147-A177-3AD203B41FA5}">
                      <a16:colId xmlns:a16="http://schemas.microsoft.com/office/drawing/2014/main" val="2722891573"/>
                    </a:ext>
                  </a:extLst>
                </a:gridCol>
              </a:tblGrid>
              <a:tr h="1419771">
                <a:tc>
                  <a:txBody>
                    <a:bodyPr/>
                    <a:lstStyle/>
                    <a:p>
                      <a:r>
                        <a:rPr lang="ru-RU" dirty="0"/>
                        <a:t>Используем на занятиях по робототехнике в 3 – 4 классах в текущем учебном году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Планируем использовать в </a:t>
                      </a:r>
                      <a:r>
                        <a:rPr lang="en-US" dirty="0"/>
                        <a:t>III </a:t>
                      </a:r>
                      <a:r>
                        <a:rPr lang="ru-RU" dirty="0"/>
                        <a:t>четверти на уроках технологии в 8 классах в текущем учебном году и в дополнительном образовании для учащихся 8 – 9 классов с выходом на индивидуальные проекты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06220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8778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236FB4-9773-419E-BB7E-CC6BB5D7F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364" y="449014"/>
            <a:ext cx="10515600" cy="1325563"/>
          </a:xfrm>
        </p:spPr>
        <p:txBody>
          <a:bodyPr/>
          <a:lstStyle/>
          <a:p>
            <a:r>
              <a:rPr lang="ru-RU" dirty="0"/>
              <a:t>Индивидуальный проект учащегося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15019CF6-FBFD-4960-9A29-F819788280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0061157"/>
              </p:ext>
            </p:extLst>
          </p:nvPr>
        </p:nvGraphicFramePr>
        <p:xfrm>
          <a:off x="687897" y="1887523"/>
          <a:ext cx="8807401" cy="37764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8827">
                  <a:extLst>
                    <a:ext uri="{9D8B030D-6E8A-4147-A177-3AD203B41FA5}">
                      <a16:colId xmlns:a16="http://schemas.microsoft.com/office/drawing/2014/main" val="2201512041"/>
                    </a:ext>
                  </a:extLst>
                </a:gridCol>
                <a:gridCol w="4398574">
                  <a:extLst>
                    <a:ext uri="{9D8B030D-6E8A-4147-A177-3AD203B41FA5}">
                      <a16:colId xmlns:a16="http://schemas.microsoft.com/office/drawing/2014/main" val="597224658"/>
                    </a:ext>
                  </a:extLst>
                </a:gridCol>
              </a:tblGrid>
              <a:tr h="736053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9 класс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10 класс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5540863"/>
                  </a:ext>
                </a:extLst>
              </a:tr>
              <a:tr h="1485941">
                <a:tc>
                  <a:txBody>
                    <a:bodyPr/>
                    <a:lstStyle/>
                    <a:p>
                      <a:r>
                        <a:rPr lang="ru-RU" sz="2400" dirty="0"/>
                        <a:t>Подготовка проекта под руководством учителя-наставника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Обязательный учебный предмет + самостоятельная работа над проектом с руководителем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0542566"/>
                  </a:ext>
                </a:extLst>
              </a:tr>
              <a:tr h="14859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/>
                        <a:t>Защита проекта – обязательное условие для допуска к ОГЭ и получения аттестата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Защита проекта – обязательное условие для допуска к ЕГЭ и получения аттестата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7652966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FE13284-AD72-4A6A-A2A7-9C00EBFA3D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5298" y="73469"/>
            <a:ext cx="2642010" cy="141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210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236FB4-9773-419E-BB7E-CC6BB5D7F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197" y="73468"/>
            <a:ext cx="8800750" cy="1419771"/>
          </a:xfrm>
        </p:spPr>
        <p:txBody>
          <a:bodyPr/>
          <a:lstStyle/>
          <a:p>
            <a:r>
              <a:rPr lang="ru-RU" dirty="0"/>
              <a:t>Реализация проектов на стыке разделов учебных дисциплин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FE13284-AD72-4A6A-A2A7-9C00EBFA3D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5298" y="73469"/>
            <a:ext cx="2642010" cy="1419771"/>
          </a:xfrm>
          <a:prstGeom prst="rect">
            <a:avLst/>
          </a:prstGeom>
        </p:spPr>
      </p:pic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C19C838C-272B-441B-BDC7-72E3E601B2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702647"/>
              </p:ext>
            </p:extLst>
          </p:nvPr>
        </p:nvGraphicFramePr>
        <p:xfrm>
          <a:off x="536197" y="1367406"/>
          <a:ext cx="9790651" cy="541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96319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236FB4-9773-419E-BB7E-CC6BB5D7F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197" y="73468"/>
            <a:ext cx="8800750" cy="1419771"/>
          </a:xfrm>
        </p:spPr>
        <p:txBody>
          <a:bodyPr/>
          <a:lstStyle/>
          <a:p>
            <a:r>
              <a:rPr lang="ru-RU" dirty="0"/>
              <a:t>Реализация проектов на стыке разделов учебных дисциплин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FE13284-AD72-4A6A-A2A7-9C00EBFA3D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5298" y="73469"/>
            <a:ext cx="2642010" cy="1419771"/>
          </a:xfrm>
          <a:prstGeom prst="rect">
            <a:avLst/>
          </a:prstGeom>
        </p:spPr>
      </p:pic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C19C838C-272B-441B-BDC7-72E3E601B2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11056"/>
              </p:ext>
            </p:extLst>
          </p:nvPr>
        </p:nvGraphicFramePr>
        <p:xfrm>
          <a:off x="536197" y="1367406"/>
          <a:ext cx="9790651" cy="541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07537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236FB4-9773-419E-BB7E-CC6BB5D7F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197" y="73468"/>
            <a:ext cx="8800750" cy="1419771"/>
          </a:xfrm>
        </p:spPr>
        <p:txBody>
          <a:bodyPr/>
          <a:lstStyle/>
          <a:p>
            <a:r>
              <a:rPr lang="ru-RU" dirty="0"/>
              <a:t>Проблема для учителя</a:t>
            </a:r>
            <a:r>
              <a:rPr lang="en-US" dirty="0"/>
              <a:t>: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FE13284-AD72-4A6A-A2A7-9C00EBFA3D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5298" y="73469"/>
            <a:ext cx="2642010" cy="141977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DDC6592-B916-43AF-8D94-DE5A6BA83C16}"/>
              </a:ext>
            </a:extLst>
          </p:cNvPr>
          <p:cNvSpPr txBox="1"/>
          <p:nvPr/>
        </p:nvSpPr>
        <p:spPr>
          <a:xfrm>
            <a:off x="536197" y="1593908"/>
            <a:ext cx="895910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Как встроить в преподавание своего учебного предмета с его </a:t>
            </a:r>
            <a:r>
              <a:rPr lang="ru-RU" sz="2400" i="1" dirty="0"/>
              <a:t>обязательным</a:t>
            </a:r>
            <a:r>
              <a:rPr lang="ru-RU" sz="2400" dirty="0"/>
              <a:t> теоретическим материалом и набором практических и контрольных работ </a:t>
            </a:r>
          </a:p>
          <a:p>
            <a:r>
              <a:rPr lang="ru-RU" sz="2400" i="1" dirty="0"/>
              <a:t>индивидуальную работу </a:t>
            </a:r>
            <a:r>
              <a:rPr lang="ru-RU" sz="2400" dirty="0"/>
              <a:t>с учениками по темам их проектов, где требуется </a:t>
            </a:r>
          </a:p>
          <a:p>
            <a:r>
              <a:rPr lang="ru-RU" sz="2400" dirty="0"/>
              <a:t>- дополнительное изучение материала, </a:t>
            </a:r>
          </a:p>
          <a:p>
            <a:r>
              <a:rPr lang="ru-RU" sz="2400" dirty="0"/>
              <a:t>- проведение опытов, тестов, </a:t>
            </a:r>
          </a:p>
          <a:p>
            <a:r>
              <a:rPr lang="ru-RU" sz="2400" dirty="0"/>
              <a:t>- анализ результатов, </a:t>
            </a:r>
          </a:p>
          <a:p>
            <a:r>
              <a:rPr lang="ru-RU" sz="2400" dirty="0"/>
              <a:t>- повторение попыток и так далее</a:t>
            </a:r>
            <a:r>
              <a:rPr lang="en-US" sz="2400" dirty="0"/>
              <a:t>?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55820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236FB4-9773-419E-BB7E-CC6BB5D7F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197" y="73468"/>
            <a:ext cx="8800750" cy="1419771"/>
          </a:xfrm>
        </p:spPr>
        <p:txBody>
          <a:bodyPr/>
          <a:lstStyle/>
          <a:p>
            <a:r>
              <a:rPr lang="ru-RU" dirty="0"/>
              <a:t>Ресурсы «Точки роста»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FE13284-AD72-4A6A-A2A7-9C00EBFA3D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5298" y="73469"/>
            <a:ext cx="2642010" cy="141977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DDC6592-B916-43AF-8D94-DE5A6BA83C16}"/>
              </a:ext>
            </a:extLst>
          </p:cNvPr>
          <p:cNvSpPr txBox="1"/>
          <p:nvPr/>
        </p:nvSpPr>
        <p:spPr>
          <a:xfrm>
            <a:off x="536197" y="1444019"/>
            <a:ext cx="895910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«Точка роста» - место для реализации программ </a:t>
            </a:r>
          </a:p>
          <a:p>
            <a:pPr marL="342900" indent="-342900">
              <a:buFontTx/>
              <a:buChar char="-"/>
            </a:pPr>
            <a:r>
              <a:rPr lang="ru-RU" sz="2400" dirty="0"/>
              <a:t>учебных предметов основного образования</a:t>
            </a:r>
          </a:p>
          <a:p>
            <a:pPr marL="342900" indent="-342900">
              <a:buFontTx/>
              <a:buChar char="-"/>
            </a:pPr>
            <a:r>
              <a:rPr lang="ru-RU" sz="2400" dirty="0"/>
              <a:t>курсов по выбору учащегося</a:t>
            </a:r>
          </a:p>
          <a:p>
            <a:pPr marL="342900" indent="-342900">
              <a:buFontTx/>
              <a:buChar char="-"/>
            </a:pPr>
            <a:r>
              <a:rPr lang="ru-RU" sz="2400" dirty="0"/>
              <a:t>программ дополнительного образования</a:t>
            </a:r>
          </a:p>
          <a:p>
            <a:endParaRPr lang="ru-RU" sz="2400" dirty="0"/>
          </a:p>
          <a:p>
            <a:r>
              <a:rPr lang="ru-RU" sz="2400" dirty="0"/>
              <a:t>Для этого предоставлено</a:t>
            </a:r>
          </a:p>
          <a:p>
            <a:pPr marL="342900" indent="-342900">
              <a:buFontTx/>
              <a:buChar char="-"/>
            </a:pPr>
            <a:r>
              <a:rPr lang="ru-RU" sz="2400" dirty="0"/>
              <a:t>удобное пространство (помещение)</a:t>
            </a:r>
          </a:p>
          <a:p>
            <a:pPr marL="342900" indent="-342900">
              <a:buFontTx/>
              <a:buChar char="-"/>
            </a:pPr>
            <a:r>
              <a:rPr lang="ru-RU" sz="2400" dirty="0"/>
              <a:t>оборудование </a:t>
            </a:r>
          </a:p>
          <a:p>
            <a:pPr marL="342900" indent="-342900">
              <a:buFontTx/>
              <a:buChar char="-"/>
            </a:pPr>
            <a:r>
              <a:rPr lang="ru-RU" sz="2400" dirty="0"/>
              <a:t>учебные часы, расписание для проведения занятий</a:t>
            </a:r>
          </a:p>
        </p:txBody>
      </p:sp>
    </p:spTree>
    <p:extLst>
      <p:ext uri="{BB962C8B-B14F-4D97-AF65-F5344CB8AC3E}">
        <p14:creationId xmlns:p14="http://schemas.microsoft.com/office/powerpoint/2010/main" val="1408526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236FB4-9773-419E-BB7E-CC6BB5D7F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197" y="73468"/>
            <a:ext cx="8800750" cy="1419771"/>
          </a:xfrm>
        </p:spPr>
        <p:txBody>
          <a:bodyPr/>
          <a:lstStyle/>
          <a:p>
            <a:r>
              <a:rPr lang="ru-RU" dirty="0"/>
              <a:t>По цифровому профилю в «Точке роста»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FE13284-AD72-4A6A-A2A7-9C00EBFA3D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5298" y="73469"/>
            <a:ext cx="2642010" cy="141977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DDC6592-B916-43AF-8D94-DE5A6BA83C16}"/>
              </a:ext>
            </a:extLst>
          </p:cNvPr>
          <p:cNvSpPr txBox="1"/>
          <p:nvPr/>
        </p:nvSpPr>
        <p:spPr>
          <a:xfrm>
            <a:off x="536197" y="1493239"/>
            <a:ext cx="895910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Проводятся занятия по некоторым темам</a:t>
            </a:r>
          </a:p>
          <a:p>
            <a:pPr marL="342900" indent="-342900">
              <a:buFontTx/>
              <a:buChar char="-"/>
            </a:pPr>
            <a:r>
              <a:rPr lang="ru-RU" sz="2400" dirty="0"/>
              <a:t>учебного предмета «Информатика» (8 – 11 классы, базовый и углублённый уровень)</a:t>
            </a:r>
          </a:p>
          <a:p>
            <a:pPr marL="342900" indent="-342900">
              <a:buFontTx/>
              <a:buChar char="-"/>
            </a:pPr>
            <a:r>
              <a:rPr lang="ru-RU" sz="2400" dirty="0"/>
              <a:t>курсы по выбору «Основы программирования», «Создание сайта»</a:t>
            </a:r>
          </a:p>
          <a:p>
            <a:pPr marL="342900" indent="-342900">
              <a:buFontTx/>
              <a:buChar char="-"/>
            </a:pPr>
            <a:r>
              <a:rPr lang="ru-RU" sz="2400" dirty="0"/>
              <a:t>программы дополнительного образования «Программирование на языке </a:t>
            </a:r>
            <a:r>
              <a:rPr lang="en-US" sz="2400" dirty="0"/>
              <a:t>Python</a:t>
            </a:r>
            <a:r>
              <a:rPr lang="ru-RU" sz="2400" dirty="0"/>
              <a:t>», «Робототехника»</a:t>
            </a:r>
          </a:p>
          <a:p>
            <a:endParaRPr lang="ru-RU" sz="2400" dirty="0"/>
          </a:p>
          <a:p>
            <a:r>
              <a:rPr lang="ru-RU" sz="2400" dirty="0"/>
              <a:t>Это позволяет </a:t>
            </a:r>
          </a:p>
          <a:p>
            <a:pPr marL="342900" indent="-342900">
              <a:buFontTx/>
              <a:buChar char="-"/>
            </a:pPr>
            <a:r>
              <a:rPr lang="ru-RU" sz="2400" dirty="0"/>
              <a:t>изучить некоторые темы, полезные для выполнения проектов, получить дополнительные консультации учителя,</a:t>
            </a:r>
          </a:p>
          <a:p>
            <a:pPr marL="342900" indent="-342900">
              <a:buFontTx/>
              <a:buChar char="-"/>
            </a:pPr>
            <a:r>
              <a:rPr lang="ru-RU" sz="2400" dirty="0"/>
              <a:t>работа проходит в малых группах и индивидуально в комфортной среде в коллективе единомышленников</a:t>
            </a:r>
          </a:p>
        </p:txBody>
      </p:sp>
    </p:spTree>
    <p:extLst>
      <p:ext uri="{BB962C8B-B14F-4D97-AF65-F5344CB8AC3E}">
        <p14:creationId xmlns:p14="http://schemas.microsoft.com/office/powerpoint/2010/main" val="3152534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93FBE3-8C71-4304-9B0A-7B581D3B5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Информатика</a:t>
            </a:r>
            <a:r>
              <a:rPr lang="en-US" dirty="0"/>
              <a:t>: </a:t>
            </a:r>
            <a:r>
              <a:rPr lang="ru-RU" dirty="0"/>
              <a:t>уроки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F0D2293-B6D7-45D8-B686-F789809C75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9922" y="65080"/>
            <a:ext cx="2938616" cy="157916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651D6FD-5DDD-4930-AA52-88BC6ACDC8A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838200" y="2516697"/>
            <a:ext cx="4764947" cy="357371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3255BAC-6CE1-4439-A0A9-855B45F3BA7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1097" y="2516697"/>
            <a:ext cx="5075868" cy="362891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3CEB249-F2DD-416D-9668-4B64B142B3A8}"/>
              </a:ext>
            </a:extLst>
          </p:cNvPr>
          <p:cNvSpPr txBox="1"/>
          <p:nvPr/>
        </p:nvSpPr>
        <p:spPr>
          <a:xfrm>
            <a:off x="838199" y="1642027"/>
            <a:ext cx="97760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8 «Б», программируем циклы с условием</a:t>
            </a:r>
            <a:r>
              <a:rPr lang="en-US" sz="2400" dirty="0"/>
              <a:t>: </a:t>
            </a:r>
            <a:r>
              <a:rPr lang="ru-RU" sz="2400" dirty="0"/>
              <a:t>практическая работа в группах</a:t>
            </a:r>
          </a:p>
        </p:txBody>
      </p:sp>
    </p:spTree>
    <p:extLst>
      <p:ext uri="{BB962C8B-B14F-4D97-AF65-F5344CB8AC3E}">
        <p14:creationId xmlns:p14="http://schemas.microsoft.com/office/powerpoint/2010/main" val="2353132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93FBE3-8C71-4304-9B0A-7B581D3B5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38" y="390292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/>
              <a:t>Дополнительное образование</a:t>
            </a:r>
            <a:r>
              <a:rPr lang="en-US" dirty="0"/>
              <a:t>:</a:t>
            </a:r>
            <a:br>
              <a:rPr lang="en-US" dirty="0"/>
            </a:br>
            <a:r>
              <a:rPr lang="ru-RU" dirty="0"/>
              <a:t>«Программирование»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F0D2293-B6D7-45D8-B686-F789809C75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9922" y="65080"/>
            <a:ext cx="2938616" cy="157916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91DAF25-34CA-4B24-97FB-C480454B796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599" y="1963024"/>
            <a:ext cx="5106098" cy="38295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9333AFF-358C-44AB-B7A7-815DE1466B76}"/>
              </a:ext>
            </a:extLst>
          </p:cNvPr>
          <p:cNvSpPr txBox="1"/>
          <p:nvPr/>
        </p:nvSpPr>
        <p:spPr>
          <a:xfrm>
            <a:off x="5846427" y="1969454"/>
            <a:ext cx="5257801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Курс по программированию, применяем навыки для решения задач ЕГЭ и разработки проектов, занятие в форме семинара-практикума</a:t>
            </a:r>
          </a:p>
          <a:p>
            <a:endParaRPr lang="ru-RU" sz="2400" dirty="0"/>
          </a:p>
          <a:p>
            <a:r>
              <a:rPr lang="ru-RU" sz="2000" i="1" dirty="0"/>
              <a:t>Иванина Алина слева на перднем плане, проект по робототехнике «Создание устройства, сигнализирующего при плохой освещённости» на основе конструктора «</a:t>
            </a:r>
            <a:r>
              <a:rPr lang="ru-RU" sz="2000" i="1" dirty="0" err="1"/>
              <a:t>Йодо</a:t>
            </a:r>
            <a:r>
              <a:rPr lang="ru-RU" sz="2000" i="1" dirty="0"/>
              <a:t>» </a:t>
            </a:r>
          </a:p>
        </p:txBody>
      </p:sp>
    </p:spTree>
    <p:extLst>
      <p:ext uri="{BB962C8B-B14F-4D97-AF65-F5344CB8AC3E}">
        <p14:creationId xmlns:p14="http://schemas.microsoft.com/office/powerpoint/2010/main" val="11566480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467</Words>
  <Application>Microsoft Office PowerPoint</Application>
  <PresentationFormat>Широкоэкранный</PresentationFormat>
  <Paragraphs>62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Тема Office</vt:lpstr>
      <vt:lpstr>Ресурсы центра «Точка роста» для реализации индивидуального проекта</vt:lpstr>
      <vt:lpstr>Индивидуальный проект учащегося</vt:lpstr>
      <vt:lpstr>Реализация проектов на стыке разделов учебных дисциплин</vt:lpstr>
      <vt:lpstr>Реализация проектов на стыке разделов учебных дисциплин</vt:lpstr>
      <vt:lpstr>Проблема для учителя:</vt:lpstr>
      <vt:lpstr>Ресурсы «Точки роста»</vt:lpstr>
      <vt:lpstr>По цифровому профилю в «Точке роста»</vt:lpstr>
      <vt:lpstr>Информатика: уроки</vt:lpstr>
      <vt:lpstr>Дополнительное образование: «Программирование»</vt:lpstr>
      <vt:lpstr>Опыт использования</vt:lpstr>
      <vt:lpstr>Перспективы развития: робототехника - технология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Ресурсы центра «Точка роста» для реализации индивидуального проекта</dc:title>
  <dc:creator>Пользователь</dc:creator>
  <cp:lastModifiedBy>biblioteka</cp:lastModifiedBy>
  <cp:revision>16</cp:revision>
  <dcterms:created xsi:type="dcterms:W3CDTF">2023-11-26T08:29:12Z</dcterms:created>
  <dcterms:modified xsi:type="dcterms:W3CDTF">2024-11-14T10:14:42Z</dcterms:modified>
</cp:coreProperties>
</file>