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488" r:id="rId8"/>
    <p:sldId id="262" r:id="rId9"/>
    <p:sldId id="474" r:id="rId10"/>
    <p:sldId id="475" r:id="rId11"/>
    <p:sldId id="263" r:id="rId12"/>
    <p:sldId id="4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6D8A8-9028-4B5D-87F0-EDD6B39B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00E5C-5640-4673-A290-5A31FF4A5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6AC67-F415-43FC-8A1C-3E36D597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1D613-9F1B-45C3-8813-7AD0341C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CF6CA-4EC9-4513-9910-9785C982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4AFB5-BBFB-4830-A2E1-7ADE1035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620AD1-520A-4746-ADC6-A9BF8D12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4DCE0-383B-4944-8916-60B3A7FE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7F3FC-9EDD-4CCA-B580-A8F85790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38E78-E10B-4ED2-AB4E-888C1562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8950A-7F1D-4206-89B2-B749AACAC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12CFE5-CE88-4EF7-9B4C-8C1DA82F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C6FEB-C70E-495B-866E-C8A23F90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06195-7418-48A4-A7D3-29035E1B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34467-3626-4B4B-A0EC-728A4485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3C1DB-E29A-4A66-ADE5-AAF8576C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5163F-F5A4-4AFC-8EA6-84D3D464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87989-57A3-40AC-AC6B-A5409EDC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9661C-0101-4AD8-A1C3-A1EA62D5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11A22-BE59-4E12-8FDB-25C35F3C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5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68C0A-65B3-4E1A-A2A6-E2F5919D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3401E5-5023-4AE6-9415-C8ECDB66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5E6B0-FE16-4132-B30D-0B700DD4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E0657-CF92-441F-907F-6F8769F6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1DB4D-71F3-4063-A624-0D29DCFD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7A446-4A14-4BFC-A5A9-4325AA56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24FD2-E2EA-4ED2-A22C-2E7A6958C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CC126B-AC81-4215-86A7-6DBC898C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B284B-B079-4EB3-8CCF-84A68746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30473-5957-4906-91E7-3575ED37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668E2-CB9C-49DC-B3F9-4B5A5A7A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00FF9-5AC2-4E0A-9419-D773F4D9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1A910-9186-4461-8355-2930B2461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1A419-0C88-462D-92E8-0B3FCA44A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FC310A-6B3C-472F-8512-2CB8F956B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9A2BCD-5806-4D1E-AC1B-DAA5389FC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B22466-A51A-413D-8FDF-38F30559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711F9E-7AD1-4D49-964E-2779039A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652DA9-18D0-4E20-BF04-F38397C3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A6F7F-CAF1-45DB-B3A2-AAFC43BB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DAD443-1791-43EB-A553-0F1A7204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283CE1-32DD-4C01-977F-9981E5CE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72AB59-55D1-4744-A2D4-5B62D2AF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FD63B8-76C9-462D-B0F2-9CA2C67A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BAAE09-142E-442A-B02C-B282834D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E9D000-6079-4CD8-9C76-BE0E77C5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6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D5BA9-4FFE-4D60-AD0A-094A4EF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96C4C-8DE2-44C3-A2F1-AB011178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F0A43C-C6E2-4F95-84AE-255038B5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20C886-C332-47CD-9474-1D84131D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84334-8009-411B-BF9A-05F6ABDC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91A5B-E0ED-46AB-8B1C-DDF5ED53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5209B-00DD-4FDF-9131-F0D10282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2DB9A5-8AD6-4705-8AA8-E512C799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F8A3DB-11D8-4394-BA7F-0D510A15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F6C05-7419-470F-A89A-7B53DDB6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258663-9682-48A2-A1ED-D76F06FD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C3B66-04CE-424A-BF41-431CF5F4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13E23-184B-45A7-9188-36B1A68F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F84298-0D5A-42BD-9AF0-187A923FF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4A3C1-4C63-423B-814A-D3FFC7E3B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7337A-348F-48C8-B63F-16F1F0310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27169-BA4F-48D0-BBCF-54A412899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A1D97-4D92-48EB-A12A-6C40C65F0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398" y="12228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Программирование в </a:t>
            </a:r>
            <a:r>
              <a:rPr lang="en-US" dirty="0"/>
              <a:t>Scratch – </a:t>
            </a:r>
            <a:r>
              <a:rPr lang="ru-RU" dirty="0"/>
              <a:t>основа для изучения робототехники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A66C6-0C76-4FB5-848D-F99585D30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716" y="3937597"/>
            <a:ext cx="9144000" cy="1892751"/>
          </a:xfrm>
        </p:spPr>
        <p:txBody>
          <a:bodyPr>
            <a:normAutofit/>
          </a:bodyPr>
          <a:lstStyle/>
          <a:p>
            <a:r>
              <a:rPr lang="ru-RU" dirty="0"/>
              <a:t>Пармёнова Любовь Валерьевна, </a:t>
            </a:r>
          </a:p>
          <a:p>
            <a:r>
              <a:rPr lang="ru-RU" dirty="0"/>
              <a:t>учитель информатики МОУ СШ № 2,</a:t>
            </a:r>
          </a:p>
          <a:p>
            <a:r>
              <a:rPr lang="ru-RU"/>
              <a:t>г</a:t>
            </a:r>
            <a:r>
              <a:rPr lang="ru-RU" dirty="0"/>
              <a:t>. Переславль-Залесский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AC91FE0-22C9-4C40-A342-0C4E206E3884}"/>
              </a:ext>
            </a:extLst>
          </p:cNvPr>
          <p:cNvSpPr txBox="1">
            <a:spLocks/>
          </p:cNvSpPr>
          <p:nvPr/>
        </p:nvSpPr>
        <p:spPr>
          <a:xfrm>
            <a:off x="1617677" y="6038005"/>
            <a:ext cx="7866077" cy="523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2023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B1C3C6-645E-407F-A531-A2ACCE9CD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7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3FBE3-8C71-4304-9B0A-7B581D3B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8" y="39029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Перспективы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0D2293-B6D7-45D8-B686-F789809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22" y="65080"/>
            <a:ext cx="2938616" cy="157916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54D59C4-D491-4857-B808-3129882F2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69451"/>
              </p:ext>
            </p:extLst>
          </p:nvPr>
        </p:nvGraphicFramePr>
        <p:xfrm>
          <a:off x="429702" y="1478634"/>
          <a:ext cx="977131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680">
                  <a:extLst>
                    <a:ext uri="{9D8B030D-6E8A-4147-A177-3AD203B41FA5}">
                      <a16:colId xmlns:a16="http://schemas.microsoft.com/office/drawing/2014/main" val="1752944314"/>
                    </a:ext>
                  </a:extLst>
                </a:gridCol>
                <a:gridCol w="3062297">
                  <a:extLst>
                    <a:ext uri="{9D8B030D-6E8A-4147-A177-3AD203B41FA5}">
                      <a16:colId xmlns:a16="http://schemas.microsoft.com/office/drawing/2014/main" val="1493797129"/>
                    </a:ext>
                  </a:extLst>
                </a:gridCol>
                <a:gridCol w="2592198">
                  <a:extLst>
                    <a:ext uri="{9D8B030D-6E8A-4147-A177-3AD203B41FA5}">
                      <a16:colId xmlns:a16="http://schemas.microsoft.com/office/drawing/2014/main" val="3698515760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825691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Возраст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Программирование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73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9 - 12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курс </a:t>
                      </a:r>
                      <a:r>
                        <a:rPr lang="en-US" sz="2400" dirty="0"/>
                        <a:t>Scratch</a:t>
                      </a:r>
                      <a:r>
                        <a:rPr lang="ru-RU" sz="2400" dirty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Tetra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49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13 - 14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курс </a:t>
                      </a:r>
                      <a:r>
                        <a:rPr lang="en-US" sz="2400" dirty="0"/>
                        <a:t>Python </a:t>
                      </a:r>
                      <a:r>
                        <a:rPr lang="ru-RU" sz="2400" dirty="0"/>
                        <a:t>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Йодо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15 - 17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Курс С </a:t>
                      </a:r>
                      <a:r>
                        <a:rPr lang="en-US" sz="2400" dirty="0"/>
                        <a:t>/ C++ (-)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Образовательный набор «</a:t>
                      </a:r>
                      <a:r>
                        <a:rPr lang="ru-RU" sz="2400" dirty="0" err="1"/>
                        <a:t>Амперка</a:t>
                      </a:r>
                      <a:r>
                        <a:rPr lang="ru-RU" sz="24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3053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04A9C8-DC1A-42B4-A5A8-21998E1AD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658" y="2041067"/>
            <a:ext cx="1276528" cy="13241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5199F3-6B7B-412F-8C7E-4B1280828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121" y="3617020"/>
            <a:ext cx="1094065" cy="13411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23D1EF-B8D5-4CBA-9D72-B1DADE46B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035" y="5160459"/>
            <a:ext cx="180377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Перспективы развития</a:t>
            </a:r>
            <a:r>
              <a:rPr lang="en-US" dirty="0"/>
              <a:t>:</a:t>
            </a:r>
            <a:br>
              <a:rPr lang="en-US" dirty="0"/>
            </a:br>
            <a:r>
              <a:rPr lang="ru-RU" dirty="0"/>
              <a:t>робототехника - технология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660E7C-B096-4108-9B10-76A9D54D5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55" y="1834804"/>
            <a:ext cx="5839645" cy="43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634388-F564-4D03-B9F2-6117E6D32A89}"/>
              </a:ext>
            </a:extLst>
          </p:cNvPr>
          <p:cNvSpPr txBox="1"/>
          <p:nvPr/>
        </p:nvSpPr>
        <p:spPr>
          <a:xfrm>
            <a:off x="6622219" y="4214065"/>
            <a:ext cx="5244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Комплект для школ и кружков робототехники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ru-RU" sz="2000" dirty="0"/>
              <a:t>Курс электроники и программирования на С++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4708CE-F0DA-41A0-93B9-DFC56A61B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219" y="1828577"/>
            <a:ext cx="3896269" cy="160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77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3FBE3-8C71-4304-9B0A-7B581D3B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53799"/>
            <a:ext cx="10515600" cy="1325563"/>
          </a:xfrm>
        </p:spPr>
        <p:txBody>
          <a:bodyPr/>
          <a:lstStyle/>
          <a:p>
            <a:r>
              <a:rPr lang="ru-RU" dirty="0"/>
              <a:t>Итоги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0D2293-B6D7-45D8-B686-F789809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22" y="65080"/>
            <a:ext cx="2938616" cy="1579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4E3C17-AE95-40FD-BCF3-20E11A106F70}"/>
              </a:ext>
            </a:extLst>
          </p:cNvPr>
          <p:cNvSpPr txBox="1"/>
          <p:nvPr/>
        </p:nvSpPr>
        <p:spPr>
          <a:xfrm>
            <a:off x="502641" y="1644242"/>
            <a:ext cx="6753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Курсы «Программирование в </a:t>
            </a:r>
            <a:r>
              <a:rPr lang="en-US" sz="2400" dirty="0"/>
              <a:t>Scratch</a:t>
            </a:r>
            <a:r>
              <a:rPr lang="ru-RU" sz="2400" dirty="0"/>
              <a:t>»</a:t>
            </a:r>
            <a:r>
              <a:rPr lang="en-US" sz="2400" dirty="0"/>
              <a:t> </a:t>
            </a:r>
            <a:r>
              <a:rPr lang="ru-RU" sz="2400" dirty="0"/>
              <a:t>и «Робототехника (</a:t>
            </a:r>
            <a:r>
              <a:rPr lang="en-US" sz="2400" dirty="0"/>
              <a:t>Tetra</a:t>
            </a:r>
            <a:r>
              <a:rPr lang="ru-RU" sz="2400" dirty="0"/>
              <a:t>)»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могут быть использованы как по отдельности, так и дополняя друг друга,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являются основой для дальнейшего изучения программирования и робототехники в средней и старшей школе,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для этого разработаны курсы и подобраны и приобретены соответствующие робототехнические комплекты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61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4" y="229770"/>
            <a:ext cx="10515600" cy="1325563"/>
          </a:xfrm>
        </p:spPr>
        <p:txBody>
          <a:bodyPr/>
          <a:lstStyle/>
          <a:p>
            <a:r>
              <a:rPr lang="ru-RU" dirty="0"/>
              <a:t>Инструменты для обучения программированию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64D9D5-A201-441B-84F3-AC5369464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44" y="2778880"/>
            <a:ext cx="7278116" cy="1514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44C3C8-AF95-4DFD-850C-5A0D54C16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64" y="1458815"/>
            <a:ext cx="6315956" cy="12193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484AAF-E801-40E1-BB82-9260DC0C5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25" y="4400128"/>
            <a:ext cx="4272392" cy="22339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D6F12B-9F35-4B21-9752-29BCA8409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17" y="4486239"/>
            <a:ext cx="3391373" cy="11907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0CBECF-CEA9-4567-8647-7B91A10C4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2828722"/>
            <a:ext cx="1065492" cy="12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Программирование через робототехнику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616052-93D9-478B-95DE-7C79633A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97" y="1590418"/>
            <a:ext cx="6011114" cy="1838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700503-29BD-4B7E-8847-40F5A626D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97" y="3642330"/>
            <a:ext cx="6211167" cy="1162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B5F864-7784-4F7D-8828-61A09A2E9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97" y="5152163"/>
            <a:ext cx="816406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1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Программирование + робототехника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C2CAA3-E383-4053-BA22-CB2A32C7E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77" y="1460049"/>
            <a:ext cx="8881021" cy="17145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6AC689-0075-4D44-A743-BE4712165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707" y="4859187"/>
            <a:ext cx="1412964" cy="15307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9B7E03-3D21-40FD-9B08-16EBD859D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68" y="3429000"/>
            <a:ext cx="3079458" cy="30629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AA3C72-6B66-4A1F-86B2-ECC72385D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57" y="3456088"/>
            <a:ext cx="5797528" cy="836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8A0B5D-A64B-4628-BE2F-3E98807CB9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685" y="4952083"/>
            <a:ext cx="1137749" cy="14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97" y="213168"/>
            <a:ext cx="8800750" cy="1419771"/>
          </a:xfrm>
        </p:spPr>
        <p:txBody>
          <a:bodyPr>
            <a:normAutofit fontScale="90000"/>
          </a:bodyPr>
          <a:lstStyle/>
          <a:p>
            <a:r>
              <a:rPr lang="ru-RU" dirty="0"/>
              <a:t>Учебные курсы «Программирование в </a:t>
            </a:r>
            <a:r>
              <a:rPr lang="en-US" dirty="0"/>
              <a:t>Scratch</a:t>
            </a:r>
            <a:r>
              <a:rPr lang="ru-RU" dirty="0"/>
              <a:t>» и робототехника на базе </a:t>
            </a:r>
            <a:r>
              <a:rPr lang="en-US" dirty="0"/>
              <a:t>Tetra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0898ABE-3819-4C84-BE45-A173FB203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22914"/>
              </p:ext>
            </p:extLst>
          </p:nvPr>
        </p:nvGraphicFramePr>
        <p:xfrm>
          <a:off x="442520" y="1834275"/>
          <a:ext cx="8127999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630959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592996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4175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Scratch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Tetra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66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Возраст учащихся (лет)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 –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 –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112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К-во часов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1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Методическое сопровождение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Разработан курс</a:t>
                      </a:r>
                      <a:r>
                        <a:rPr lang="en-US" sz="2000" dirty="0"/>
                        <a:t>: </a:t>
                      </a:r>
                      <a:r>
                        <a:rPr lang="ru-RU" sz="2000" dirty="0"/>
                        <a:t>программа, конспекты занятий, написаны решения задач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Имеется методичка с проектами в комплекте, есть возможность изменять, дополнять задания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4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Метод в обучении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Проектный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08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Среда разработки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Визуальная, блочная, не зависит от внешних Интернет-ресурсов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63532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FB0AA8-F795-4413-88D1-02C848654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75" y="5140525"/>
            <a:ext cx="1412964" cy="15307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F3466-51AA-4591-B534-5E02A8D13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26" y="5186972"/>
            <a:ext cx="1137749" cy="14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2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Фрагменты занятий</a:t>
            </a:r>
            <a:r>
              <a:rPr lang="en-US" dirty="0"/>
              <a:t> (Scratch)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ECE208-A816-4B47-A535-761DEC1A3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303" y="5161808"/>
            <a:ext cx="1137749" cy="14378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2BFD8-72FA-414B-9A02-FC399D05D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339" y="5161808"/>
            <a:ext cx="1412964" cy="15307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662DB4-F137-4E21-A896-96D4DC8C5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75" y="5140525"/>
            <a:ext cx="1412964" cy="15307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DA3D25-E29A-49A7-B870-8EBB8DB5A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97" y="1789632"/>
            <a:ext cx="3534268" cy="3581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F56E09-E3F9-43C0-B30A-D93FD83C0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243" y="1851553"/>
            <a:ext cx="3667637" cy="34580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B956E1-46B0-45E2-9371-61F14AFCD3E7}"/>
              </a:ext>
            </a:extLst>
          </p:cNvPr>
          <p:cNvSpPr txBox="1"/>
          <p:nvPr/>
        </p:nvSpPr>
        <p:spPr>
          <a:xfrm>
            <a:off x="3850547" y="127210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Цикл </a:t>
            </a:r>
            <a:r>
              <a:rPr lang="en-US" dirty="0"/>
              <a:t>n </a:t>
            </a:r>
            <a:r>
              <a:rPr lang="ru-RU" dirty="0"/>
              <a:t>раз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FFEAD-D213-44F3-8D92-6B29512A2AF6}"/>
              </a:ext>
            </a:extLst>
          </p:cNvPr>
          <p:cNvSpPr txBox="1"/>
          <p:nvPr/>
        </p:nvSpPr>
        <p:spPr>
          <a:xfrm>
            <a:off x="687897" y="5696049"/>
            <a:ext cx="25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Персонаж идёт направо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726122-7332-4A7E-8EE9-8376334200CB}"/>
              </a:ext>
            </a:extLst>
          </p:cNvPr>
          <p:cNvSpPr txBox="1"/>
          <p:nvPr/>
        </p:nvSpPr>
        <p:spPr>
          <a:xfrm>
            <a:off x="4829243" y="5656503"/>
            <a:ext cx="24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Персонаж идёт налево</a:t>
            </a:r>
          </a:p>
        </p:txBody>
      </p:sp>
    </p:spTree>
    <p:extLst>
      <p:ext uri="{BB962C8B-B14F-4D97-AF65-F5344CB8AC3E}">
        <p14:creationId xmlns:p14="http://schemas.microsoft.com/office/powerpoint/2010/main" val="140852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632970" cy="832543"/>
          </a:xfrm>
        </p:spPr>
        <p:txBody>
          <a:bodyPr/>
          <a:lstStyle/>
          <a:p>
            <a:r>
              <a:rPr lang="ru-RU" dirty="0"/>
              <a:t>Фрагменты занятий</a:t>
            </a:r>
            <a:r>
              <a:rPr lang="en-US" dirty="0"/>
              <a:t> (Tetra)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ECE208-A816-4B47-A535-761DEC1A3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303" y="5161808"/>
            <a:ext cx="1137749" cy="14378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2BFD8-72FA-414B-9A02-FC399D05D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339" y="5161808"/>
            <a:ext cx="1412964" cy="15307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662DB4-F137-4E21-A896-96D4DC8C5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75" y="5140525"/>
            <a:ext cx="1412964" cy="1530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B956E1-46B0-45E2-9371-61F14AFCD3E7}"/>
              </a:ext>
            </a:extLst>
          </p:cNvPr>
          <p:cNvSpPr txBox="1"/>
          <p:nvPr/>
        </p:nvSpPr>
        <p:spPr>
          <a:xfrm>
            <a:off x="536197" y="1005421"/>
            <a:ext cx="299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Тестирование оборудования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FFEAD-D213-44F3-8D92-6B29512A2AF6}"/>
              </a:ext>
            </a:extLst>
          </p:cNvPr>
          <p:cNvSpPr txBox="1"/>
          <p:nvPr/>
        </p:nvSpPr>
        <p:spPr>
          <a:xfrm>
            <a:off x="687897" y="5879152"/>
            <a:ext cx="281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Издаём звук «зуммером»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726122-7332-4A7E-8EE9-8376334200CB}"/>
              </a:ext>
            </a:extLst>
          </p:cNvPr>
          <p:cNvSpPr txBox="1"/>
          <p:nvPr/>
        </p:nvSpPr>
        <p:spPr>
          <a:xfrm>
            <a:off x="4532352" y="1014959"/>
            <a:ext cx="24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Мигаем светодиодами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787B9E-5DBF-40DC-9205-F130FEB18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49" y="1493240"/>
            <a:ext cx="3756986" cy="40008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ADA58E-6C33-487E-9786-336CE2811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633" y="1394712"/>
            <a:ext cx="5128704" cy="52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Занятия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8368FD-32D7-49B9-AF28-4C6D5A9DC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73044"/>
            <a:ext cx="5207119" cy="3471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701E10-A015-4905-9BE5-2C7EA3579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38" y="1973044"/>
            <a:ext cx="5272118" cy="351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51BCF4-0124-4B6F-A42B-BF2BAA4F0879}"/>
              </a:ext>
            </a:extLst>
          </p:cNvPr>
          <p:cNvSpPr txBox="1"/>
          <p:nvPr/>
        </p:nvSpPr>
        <p:spPr>
          <a:xfrm>
            <a:off x="247838" y="5696125"/>
            <a:ext cx="377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Scratch-</a:t>
            </a:r>
            <a:r>
              <a:rPr lang="ru-RU" sz="2400" dirty="0"/>
              <a:t>программирование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8E5C8-D681-4A1A-8764-723EB011EC8B}"/>
              </a:ext>
            </a:extLst>
          </p:cNvPr>
          <p:cNvSpPr txBox="1"/>
          <p:nvPr/>
        </p:nvSpPr>
        <p:spPr>
          <a:xfrm>
            <a:off x="6096000" y="5693427"/>
            <a:ext cx="2846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Tetra-</a:t>
            </a:r>
            <a:r>
              <a:rPr lang="ru-RU" sz="2400" dirty="0"/>
              <a:t>робототехника</a:t>
            </a:r>
          </a:p>
        </p:txBody>
      </p:sp>
    </p:spTree>
    <p:extLst>
      <p:ext uri="{BB962C8B-B14F-4D97-AF65-F5344CB8AC3E}">
        <p14:creationId xmlns:p14="http://schemas.microsoft.com/office/powerpoint/2010/main" val="315253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3FBE3-8C71-4304-9B0A-7B581D3B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комплекта </a:t>
            </a:r>
            <a:r>
              <a:rPr lang="en-US" dirty="0"/>
              <a:t>Tetra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0D2293-B6D7-45D8-B686-F789809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22" y="65080"/>
            <a:ext cx="2938616" cy="1579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08FF3-D007-4884-A8E7-DFF79662C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8" y="1690688"/>
            <a:ext cx="5192733" cy="483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541A7B-0CD3-4F0F-A4C8-4BDBB2922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861" y="1690688"/>
            <a:ext cx="4723059" cy="497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132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248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Программирование в Scratch – основа для изучения робототехники</vt:lpstr>
      <vt:lpstr>Инструменты для обучения программированию</vt:lpstr>
      <vt:lpstr>Программирование через робототехнику</vt:lpstr>
      <vt:lpstr>Программирование + робототехника</vt:lpstr>
      <vt:lpstr>Учебные курсы «Программирование в Scratch» и робототехника на базе Tetra</vt:lpstr>
      <vt:lpstr>Фрагменты занятий (Scratch)</vt:lpstr>
      <vt:lpstr>Фрагменты занятий (Tetra)</vt:lpstr>
      <vt:lpstr>Занятия</vt:lpstr>
      <vt:lpstr>Состав комплекта Tetra</vt:lpstr>
      <vt:lpstr>Перспективы</vt:lpstr>
      <vt:lpstr>Перспективы развития: робототехника - технология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центра «Точка роста» для реализации индивидуального проекта</dc:title>
  <dc:creator>Пользователь</dc:creator>
  <cp:lastModifiedBy>biblioteka</cp:lastModifiedBy>
  <cp:revision>35</cp:revision>
  <dcterms:created xsi:type="dcterms:W3CDTF">2023-11-26T08:29:12Z</dcterms:created>
  <dcterms:modified xsi:type="dcterms:W3CDTF">2024-11-14T13:23:39Z</dcterms:modified>
</cp:coreProperties>
</file>