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81" autoAdjust="0"/>
  </p:normalViewPr>
  <p:slideViewPr>
    <p:cSldViewPr>
      <p:cViewPr varScale="1">
        <p:scale>
          <a:sx n="105" d="100"/>
          <a:sy n="105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BA6964-7761-4240-9B59-597493CC084E}" type="datetimeFigureOut">
              <a:rPr lang="ru-RU"/>
              <a:pPr>
                <a:defRPr/>
              </a:pPr>
              <a:t>07.08.2017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C47DF3-E81A-4961-A769-409C0FE50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6BE2E8-6190-44C6-9D25-59D7F6BB583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929E-91CE-4FD3-9DAE-DE89D773B7C3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17158-9605-485B-A634-B595D3C8A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5BC5-3CF6-4CFD-B722-548ED6A8EC26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CF9D-F38D-460E-AA94-E4314581C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0372-E233-4F7F-9BD3-66489C371DAE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13850-EC53-4A93-8409-986E122EE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49C7-9A4B-4CEB-9DAB-E547917DB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81CD-50DC-46E3-B380-BCCDA3EE9566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2E86-5CBA-41BC-8E15-556B7ED47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1485-A8B8-41D7-A79F-9411D3D82258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67A49-78BA-4FFE-A4A5-2E824741B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67DC-5A95-4905-A30B-0983AD885781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B9618-7C34-4F5C-B6AD-137F9AB2E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90BF-6F17-45E6-A912-1866FEA73FCD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1CAB-BB98-4F96-8566-6E9E3038A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BEC8-1E29-442E-B036-1ADB80E5A33E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486E-8C3C-45EF-8275-976545FAA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EEF3-CBA2-476D-A997-01BED0E7575F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59AD-D7C2-4EC5-8AFB-AABF66834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4D86-719C-4272-B8A4-8BA647EC8D64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B46F-E2B3-42FB-BFA1-C7C267535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1079D-5C57-4F49-9B2B-F5B17325BCEB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A915-750B-4FF6-9DF5-BE3507F80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D8F0AF-0466-4D3D-A683-91295BF7610C}" type="datetimeFigureOut">
              <a:rPr lang="en-US"/>
              <a:pPr>
                <a:defRPr/>
              </a:pPr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2B12E0-D846-4C01-AB15-772D6802E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848600" cy="2000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Краеведческая находка.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«Иллюстрированный журнал  литературы и современной жизни  «Нива»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3429000"/>
            <a:ext cx="3938588" cy="242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i="1" smtClean="0">
                <a:solidFill>
                  <a:srgbClr val="996600"/>
                </a:solidFill>
              </a:rPr>
              <a:t>Автор: Гусев М.Д.</a:t>
            </a:r>
          </a:p>
          <a:p>
            <a:pPr eaLnBrk="1" hangingPunct="1">
              <a:buFontTx/>
              <a:buNone/>
            </a:pPr>
            <a:r>
              <a:rPr lang="ru-RU" sz="1600" b="1" i="1" smtClean="0">
                <a:solidFill>
                  <a:srgbClr val="996600"/>
                </a:solidFill>
              </a:rPr>
              <a:t>11 «К» класс МОУ СОШ №2</a:t>
            </a:r>
          </a:p>
          <a:p>
            <a:pPr eaLnBrk="1" hangingPunct="1">
              <a:buFontTx/>
              <a:buNone/>
            </a:pPr>
            <a:r>
              <a:rPr lang="ru-RU" sz="1600" b="1" i="1" smtClean="0">
                <a:solidFill>
                  <a:srgbClr val="996600"/>
                </a:solidFill>
              </a:rPr>
              <a:t>Руководитель: Слобожанинова Н.Н. </a:t>
            </a:r>
          </a:p>
          <a:p>
            <a:pPr eaLnBrk="1" hangingPunct="1">
              <a:buFontTx/>
              <a:buNone/>
            </a:pPr>
            <a:endParaRPr lang="ru-RU" sz="1600" b="1" i="1" smtClean="0">
              <a:solidFill>
                <a:srgbClr val="996600"/>
              </a:solidFill>
            </a:endParaRP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3581400" y="6096000"/>
            <a:ext cx="2714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г. Переславль-Залесский</a:t>
            </a:r>
          </a:p>
          <a:p>
            <a:pPr>
              <a:defRPr/>
            </a:pPr>
            <a:r>
              <a:rPr lang="ru-RU" sz="14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          2007 г.</a:t>
            </a:r>
          </a:p>
        </p:txBody>
      </p:sp>
      <p:pic>
        <p:nvPicPr>
          <p:cNvPr id="1030" name="Рисунок 7" descr="%D0%9E%D0%B1%D0%BB%D0%BE%D0%B6%D0%BA%D0%B0_%D0%9D%D0%B8%D0%B2%D1%8B_19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30575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1028" grpId="0" build="p"/>
      <p:bldP spid="10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8" descr="Windows Bitmap Image (1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571612"/>
            <a:ext cx="4038600" cy="1938167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Windows Bitmap Image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4414" y="3714752"/>
            <a:ext cx="4058703" cy="27812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5000625" y="4143375"/>
            <a:ext cx="4143375" cy="2014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  <a:r>
              <a:rPr lang="ru-RU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Продается</a:t>
            </a:r>
          </a:p>
          <a:p>
            <a:pPr algn="ctr">
              <a:defRPr/>
            </a:pPr>
            <a:endParaRPr lang="ru-RU" b="1" i="1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 парикмахеров,</a:t>
            </a:r>
          </a:p>
          <a:p>
            <a:pPr algn="ctr">
              <a:defRPr/>
            </a:pPr>
            <a:endParaRPr lang="ru-RU" b="1" i="1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парфюмеров ,</a:t>
            </a:r>
          </a:p>
          <a:p>
            <a:pPr algn="ctr">
              <a:defRPr/>
            </a:pPr>
            <a:endParaRPr lang="ru-RU" b="1" i="1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аптекарей.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8688" y="3143250"/>
            <a:ext cx="42148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Омолаживающий крем.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6063" y="214313"/>
            <a:ext cx="4143375" cy="579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Реклама кремов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990600"/>
            <a:ext cx="20002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Крем для рук.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14400" y="304800"/>
            <a:ext cx="3886200" cy="2227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Реклама </a:t>
            </a:r>
          </a:p>
          <a:p>
            <a:pPr algn="ctr">
              <a:defRPr/>
            </a:pPr>
            <a:r>
              <a:rPr lang="ru-RU" sz="2800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средств для решения </a:t>
            </a:r>
          </a:p>
          <a:p>
            <a:pPr algn="ctr">
              <a:defRPr/>
            </a:pPr>
            <a:r>
              <a:rPr lang="ru-RU" sz="2800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проблем кожи </a:t>
            </a:r>
          </a:p>
          <a:p>
            <a:pPr algn="ctr">
              <a:defRPr/>
            </a:pPr>
            <a:r>
              <a:rPr lang="ru-RU" sz="2800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лица</a:t>
            </a:r>
          </a:p>
        </p:txBody>
      </p:sp>
      <p:pic>
        <p:nvPicPr>
          <p:cNvPr id="7" name="Содержимое 5" descr="Windows Bitmap Image (9).bmp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929190" y="214290"/>
            <a:ext cx="3995735" cy="3434700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 descr="Windows Bitmap Image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276600"/>
            <a:ext cx="3705225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029200" y="3962400"/>
            <a:ext cx="3505200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Особый интерес эти препараты вызывали у юных девушек и молодых людей.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Не оставались к ним равнодушными и лица пожилого возраста.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Открытие северного полюса</a:t>
            </a:r>
            <a:b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 № 39 от 26 сентября 1909 г.)</a:t>
            </a:r>
            <a:r>
              <a:rPr lang="ru-RU" sz="27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7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Текст 2"/>
          <p:cNvSpPr>
            <a:spLocks noGrp="1"/>
          </p:cNvSpPr>
          <p:nvPr>
            <p:ph type="body" sz="half" idx="1"/>
          </p:nvPr>
        </p:nvSpPr>
        <p:spPr>
          <a:xfrm>
            <a:off x="3505200" y="1785938"/>
            <a:ext cx="2743200" cy="50720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Спор двух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американских 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   исследователей.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 </a:t>
            </a:r>
            <a:r>
              <a:rPr lang="ru-RU" sz="1800" b="1" i="1" smtClean="0">
                <a:solidFill>
                  <a:srgbClr val="996600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996600"/>
                </a:solidFill>
              </a:rPr>
              <a:t>Пири.</a:t>
            </a:r>
            <a:r>
              <a:rPr lang="ru-RU" sz="1800" b="1" i="1" smtClean="0">
                <a:solidFill>
                  <a:srgbClr val="996600"/>
                </a:solidFill>
                <a:latin typeface="Arial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Открыл</a:t>
            </a:r>
            <a:r>
              <a:rPr lang="ru-RU" sz="1800" b="1" i="1" smtClean="0">
                <a:solidFill>
                  <a:srgbClr val="996600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996600"/>
                </a:solidFill>
              </a:rPr>
              <a:t>полюс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6.04.1909 г. </a:t>
            </a:r>
            <a:endParaRPr lang="ru-RU" sz="1800" b="1" i="1" smtClean="0">
              <a:solidFill>
                <a:srgbClr val="9966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Кук</a:t>
            </a:r>
            <a:r>
              <a:rPr lang="ru-RU" sz="1800" b="1" i="1" smtClean="0">
                <a:solidFill>
                  <a:srgbClr val="996600"/>
                </a:solidFill>
                <a:latin typeface="Arial" charset="0"/>
              </a:rPr>
              <a:t>.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Открыл</a:t>
            </a:r>
            <a:r>
              <a:rPr lang="ru-RU" sz="1800" b="1" i="1" smtClean="0">
                <a:solidFill>
                  <a:srgbClr val="996600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996600"/>
                </a:solidFill>
              </a:rPr>
              <a:t>полюс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b="1" i="1" smtClean="0">
                <a:solidFill>
                  <a:srgbClr val="996600"/>
                </a:solidFill>
              </a:rPr>
              <a:t> 21.04.1908 г.</a:t>
            </a:r>
          </a:p>
        </p:txBody>
      </p:sp>
      <p:pic>
        <p:nvPicPr>
          <p:cNvPr id="12293" name="Содержимое 7" descr="Нива 00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3600" y="1600200"/>
            <a:ext cx="3009900" cy="4267200"/>
          </a:xfrm>
        </p:spPr>
      </p:pic>
      <p:pic>
        <p:nvPicPr>
          <p:cNvPr id="12294" name="Рисунок 8" descr="Нива 00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600200"/>
            <a:ext cx="28876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5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</a:t>
            </a:r>
            <a:r>
              <a:rPr lang="ru-RU" sz="25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Пребывание Их Императорских Величеств с Августейшими детьми в финляндских шхерах</a:t>
            </a:r>
            <a:r>
              <a:rPr lang="ru-RU" sz="24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  <a:r>
              <a:rPr lang="ru-RU" sz="24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( № 22 от  30 мая 1909 г.)</a:t>
            </a:r>
            <a:r>
              <a:rPr lang="ru-RU" sz="1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1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Текст 2"/>
          <p:cNvSpPr>
            <a:spLocks noGrp="1"/>
          </p:cNvSpPr>
          <p:nvPr>
            <p:ph type="body" sz="half" idx="1"/>
          </p:nvPr>
        </p:nvSpPr>
        <p:spPr>
          <a:xfrm>
            <a:off x="1447800" y="1295400"/>
            <a:ext cx="3505200" cy="4876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политического и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общественного содержания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давались в «благонамеренном»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духе и сопровождались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фотографическими обзорами.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Журнал был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либерально-буржуазного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направления.</a:t>
            </a:r>
          </a:p>
        </p:txBody>
      </p:sp>
      <p:pic>
        <p:nvPicPr>
          <p:cNvPr id="13317" name="Содержимое 7" descr="Нива 00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75250" y="1524000"/>
            <a:ext cx="3648075" cy="50292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848600" cy="129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</a:t>
            </a: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 200-летию Полтавского боя</a:t>
            </a: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( № 26 от  27 июня 1909 г.)</a:t>
            </a:r>
            <a:endParaRPr lang="ru-RU" sz="3200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219200"/>
            <a:ext cx="3581400" cy="4525963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журнале «Нива» печатали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многочисленные  юбилейные очерки,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отражали крупнейшие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события отечественной истории.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журналу можно составить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определенную картину русских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традиций патриотического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характера.</a:t>
            </a:r>
          </a:p>
        </p:txBody>
      </p:sp>
      <p:pic>
        <p:nvPicPr>
          <p:cNvPr id="14341" name="Рисунок 6" descr="Нива 0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9625">
            <a:off x="5272088" y="1604963"/>
            <a:ext cx="3367087" cy="48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962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И.И. Мечников у Л.Н. Толстого в Ясной Поляне</a:t>
            </a:r>
            <a:br>
              <a:rPr lang="ru-RU" sz="3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 № 24 от 13 июня 1909 г.)</a:t>
            </a:r>
            <a:endParaRPr lang="ru-RU" sz="27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2" name="Текст 2"/>
          <p:cNvSpPr>
            <a:spLocks noGrp="1"/>
          </p:cNvSpPr>
          <p:nvPr>
            <p:ph type="body" sz="half" idx="1"/>
          </p:nvPr>
        </p:nvSpPr>
        <p:spPr>
          <a:xfrm>
            <a:off x="4643438" y="1643063"/>
            <a:ext cx="4038600" cy="4525962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endParaRPr lang="ru-RU" sz="2000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Журнал играл большую культурную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роль.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В нем печатали произведения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Л.Н. Толстого, Н.С. Лескова,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Д.Н. Мамина-Сибиряка,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 Максима Горького.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Стихи  А.А. Фета, А.А. Блока,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С.А. Есенина.</a:t>
            </a:r>
          </a:p>
        </p:txBody>
      </p:sp>
      <p:pic>
        <p:nvPicPr>
          <p:cNvPr id="15365" name="Рисунок 6" descr="Нива 00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5863" y="1524000"/>
            <a:ext cx="353853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Выставка «Союза русских художников» </a:t>
            </a:r>
            <a:b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Санкт-Петербурге</a:t>
            </a:r>
            <a:b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 № 29 от 18 июля 1909 г.)</a:t>
            </a:r>
            <a:r>
              <a:rPr lang="ru-RU" sz="27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7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8" name="Содержимое 8" descr="Нива 00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1524000"/>
            <a:ext cx="3648075" cy="5029200"/>
          </a:xfrm>
        </p:spPr>
      </p:pic>
      <p:pic>
        <p:nvPicPr>
          <p:cNvPr id="16389" name="Рисунок 9" descr="Нива 00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524000"/>
            <a:ext cx="35591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48600" cy="11430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19460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34290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endParaRPr lang="ru-RU" sz="2000" i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ru-RU" sz="2000" i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В журнале помещались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репродукции картин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художников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 И.Е. Репина,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И.И. Шишкина,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В.В. Верещагина,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В.М. Васнецова.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52400"/>
            <a:ext cx="7924800" cy="1431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Передвижная выставка картин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С.-Петербурге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 № 18 от  2 мая 1909 г.)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105400"/>
            <a:ext cx="37338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Л. Попов « Луга затопило»</a:t>
            </a:r>
          </a:p>
          <a:p>
            <a:pPr algn="ctr">
              <a:defRPr/>
            </a:pPr>
            <a:r>
              <a:rPr lang="ru-RU" b="1" i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Репродукция картины</a:t>
            </a:r>
          </a:p>
        </p:txBody>
      </p:sp>
      <p:pic>
        <p:nvPicPr>
          <p:cNvPr id="17415" name="Содержимое 8" descr="Нива 00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1000" y="2082800"/>
            <a:ext cx="4578350" cy="305593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500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1143000" y="-152400"/>
            <a:ext cx="7848600" cy="1447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br>
              <a:rPr lang="ru-RU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русская </a:t>
            </a:r>
            <a:br>
              <a:rPr lang="ru-RU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воздухоплавательная лаборатория</a:t>
            </a:r>
            <a:br>
              <a:rPr lang="ru-RU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 № 18  от  2 мая 1909 г.)</a:t>
            </a:r>
            <a:endParaRPr lang="ru-RU" sz="27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4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5052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endParaRPr lang="ru-RU" sz="2000" i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Была основана 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Д.П. Рябушинским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под Москвой для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метеорологических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наблюдений.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В начале </a:t>
            </a:r>
            <a:r>
              <a:rPr lang="en-US" sz="2000" i="1" smtClean="0">
                <a:solidFill>
                  <a:srgbClr val="996600"/>
                </a:solidFill>
              </a:rPr>
              <a:t>XX</a:t>
            </a:r>
            <a:r>
              <a:rPr lang="ru-RU" sz="2000" i="1" smtClean="0">
                <a:solidFill>
                  <a:srgbClr val="996600"/>
                </a:solidFill>
              </a:rPr>
              <a:t> в.  в журнале печатали много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i="1" smtClean="0">
                <a:solidFill>
                  <a:srgbClr val="996600"/>
                </a:solidFill>
              </a:rPr>
              <a:t>научных материалов.</a:t>
            </a:r>
          </a:p>
          <a:p>
            <a:pPr algn="ctr" eaLnBrk="1" hangingPunct="1">
              <a:buFont typeface="Arial" charset="0"/>
              <a:buNone/>
              <a:defRPr/>
            </a:pPr>
            <a:endParaRPr lang="ru-RU" sz="2000" i="1" smtClean="0">
              <a:solidFill>
                <a:srgbClr val="996600"/>
              </a:solidFill>
            </a:endParaRPr>
          </a:p>
        </p:txBody>
      </p:sp>
      <p:pic>
        <p:nvPicPr>
          <p:cNvPr id="18437" name="Рисунок 6" descr="Нив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1600200"/>
            <a:ext cx="353853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8486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      </a:t>
            </a:r>
            <a:br>
              <a:rPr lang="ru-RU" sz="3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Наш журнал «Нива» уникален. На его  страницах содержится много информации о  жизни, быте, нравах, интересах  русского общества начала </a:t>
            </a:r>
            <a:r>
              <a:rPr lang="en-US" sz="2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XX</a:t>
            </a:r>
            <a:r>
              <a:rPr lang="ru-RU" sz="2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века.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библиотеке Переславского музея заповедника есть несколько комплектов за 1912, 1914, 1916 гг., поступившие в 1918 -1920 гг.  из библиотеки Переславского Общественного собрания, из библиотеки Владимирского Губернского земства, из усадьбы князей Гагариных.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Позже некоторые разрозненные номера журнала были переданы музею частными лицами. «Ниву» до сих пор находят на чердаках частных домов, это показывает, что журнал был очень популярен и распространен не только в крупных городах, но и в провинции., такой</a:t>
            </a:r>
            <a:r>
              <a:rPr lang="ru-RU" sz="2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</a:t>
            </a:r>
            <a:r>
              <a:rPr lang="ru-RU" sz="2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как наш Переславль-Залесский.</a:t>
            </a:r>
          </a:p>
          <a:p>
            <a:pPr algn="ctr" eaLnBrk="1" hangingPunct="1">
              <a:buFont typeface="Arial" charset="0"/>
              <a:buNone/>
              <a:defRPr/>
            </a:pPr>
            <a:endParaRPr lang="ru-RU" sz="2000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205663" cy="571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1571625"/>
            <a:ext cx="7715250" cy="4668838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Познакомиться с печатным изданием второй половины </a:t>
            </a:r>
            <a:r>
              <a:rPr lang="en-US" sz="2800" b="1" smtClean="0">
                <a:solidFill>
                  <a:srgbClr val="996600"/>
                </a:solidFill>
                <a:latin typeface="Monotype Corsiva" pitchFamily="66" charset="0"/>
              </a:rPr>
              <a:t>XIX </a:t>
            </a:r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в.</a:t>
            </a:r>
            <a:r>
              <a:rPr lang="ru-RU" sz="2800" b="1" smtClean="0">
                <a:solidFill>
                  <a:srgbClr val="996600"/>
                </a:solidFill>
                <a:latin typeface="Arial" charset="0"/>
              </a:rPr>
              <a:t> </a:t>
            </a:r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-</a:t>
            </a:r>
            <a:r>
              <a:rPr lang="ru-RU" sz="2800" b="1" smtClean="0">
                <a:solidFill>
                  <a:srgbClr val="996600"/>
                </a:solidFill>
                <a:latin typeface="Arial" charset="0"/>
              </a:rPr>
              <a:t> </a:t>
            </a:r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начала </a:t>
            </a:r>
            <a:r>
              <a:rPr lang="en-US" sz="2800" b="1" smtClean="0">
                <a:solidFill>
                  <a:srgbClr val="996600"/>
                </a:solidFill>
                <a:latin typeface="Monotype Corsiva" pitchFamily="66" charset="0"/>
              </a:rPr>
              <a:t>XX</a:t>
            </a:r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 в.</a:t>
            </a:r>
          </a:p>
          <a:p>
            <a:pPr eaLnBrk="1" hangingPunct="1"/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Дать характеристику направлениям журнала «Нива»</a:t>
            </a:r>
          </a:p>
          <a:p>
            <a:pPr eaLnBrk="1" hangingPunct="1"/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Выделить события 1909 года на страницах журнала</a:t>
            </a:r>
          </a:p>
          <a:p>
            <a:pPr eaLnBrk="1" hangingPunct="1"/>
            <a:r>
              <a:rPr lang="ru-RU" sz="2800" b="1" smtClean="0">
                <a:solidFill>
                  <a:srgbClr val="996600"/>
                </a:solidFill>
                <a:latin typeface="Monotype Corsiva" pitchFamily="66" charset="0"/>
              </a:rPr>
              <a:t>Определить популярность журнала «Нива» в провинции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ресурсы       </a:t>
            </a:r>
            <a:br>
              <a:rPr lang="ru-RU" sz="3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7315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>
                <a:solidFill>
                  <a:srgbClr val="996600"/>
                </a:solidFill>
                <a:latin typeface="Monotype Corsiva" pitchFamily="66" charset="0"/>
              </a:rPr>
              <a:t>Владимирские губернские ведомости (часть  неофициальная). -1877. - 18 ноября (№46).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>
                <a:solidFill>
                  <a:srgbClr val="996600"/>
                </a:solidFill>
                <a:latin typeface="Monotype Corsiva" pitchFamily="66" charset="0"/>
              </a:rPr>
              <a:t>2.   Журнал «Нива» за 1909 г.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>
                <a:solidFill>
                  <a:srgbClr val="996600"/>
                </a:solidFill>
                <a:latin typeface="Monotype Corsiva" pitchFamily="66" charset="0"/>
              </a:rPr>
              <a:t>3.   Систематический указатель журнала «Нива» за 30 лет. – СПб; издание А.Ф. Маркса, 1902 г. – С. 1-35.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>
                <a:solidFill>
                  <a:srgbClr val="996600"/>
                </a:solidFill>
                <a:latin typeface="Monotype Corsiva" pitchFamily="66" charset="0"/>
              </a:rPr>
              <a:t>4.   Словарь «Брокгауза и Ефрона».</a:t>
            </a:r>
          </a:p>
          <a:p>
            <a:pPr marL="342900" indent="-342900">
              <a:spcBef>
                <a:spcPct val="50000"/>
              </a:spcBef>
            </a:pPr>
            <a:endParaRPr lang="ru-RU" sz="2800" b="1">
              <a:solidFill>
                <a:srgbClr val="996600"/>
              </a:solidFill>
              <a:latin typeface="Monotype Corsiva" pitchFamily="66" charset="0"/>
            </a:endParaRPr>
          </a:p>
          <a:p>
            <a:pPr marL="342900" indent="-342900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Историческая справка</a:t>
            </a:r>
          </a:p>
        </p:txBody>
      </p:sp>
      <p:sp>
        <p:nvSpPr>
          <p:cNvPr id="3076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524000"/>
            <a:ext cx="3810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000" smtClean="0"/>
              <a:t> </a:t>
            </a:r>
            <a:r>
              <a:rPr lang="ru-RU" sz="3000" b="1" i="1" smtClean="0"/>
              <a:t> </a:t>
            </a:r>
            <a:r>
              <a:rPr lang="ru-RU" sz="1800" b="1" i="1" smtClean="0">
                <a:solidFill>
                  <a:srgbClr val="996600"/>
                </a:solidFill>
                <a:latin typeface="Monotype Corsiva" pitchFamily="66" charset="0"/>
              </a:rPr>
              <a:t>Журнал </a:t>
            </a: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– от французского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слова </a:t>
            </a:r>
            <a:r>
              <a:rPr lang="ru-RU" sz="1800" smtClean="0">
                <a:solidFill>
                  <a:srgbClr val="996600"/>
                </a:solidFill>
                <a:latin typeface="Arial" charset="0"/>
              </a:rPr>
              <a:t> </a:t>
            </a:r>
            <a:r>
              <a:rPr lang="en-US" sz="1800" smtClean="0">
                <a:solidFill>
                  <a:srgbClr val="996600"/>
                </a:solidFill>
                <a:latin typeface="Monotype Corsiva" pitchFamily="66" charset="0"/>
              </a:rPr>
              <a:t>journal</a:t>
            </a: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, означающего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«дневник».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В России журналы были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явлением искусственно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привитым, следствием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насаждения европейской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культуры.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Во второй половине </a:t>
            </a:r>
            <a:r>
              <a:rPr lang="en-US" sz="1800" smtClean="0">
                <a:solidFill>
                  <a:srgbClr val="996600"/>
                </a:solidFill>
                <a:latin typeface="Monotype Corsiva" pitchFamily="66" charset="0"/>
              </a:rPr>
              <a:t>XIX</a:t>
            </a: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тираж крупных журналов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не превышал 6 тысяч.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К концу </a:t>
            </a:r>
            <a:r>
              <a:rPr lang="en-US" sz="1800" smtClean="0">
                <a:solidFill>
                  <a:srgbClr val="996600"/>
                </a:solidFill>
                <a:latin typeface="Monotype Corsiva" pitchFamily="66" charset="0"/>
              </a:rPr>
              <a:t>XIX</a:t>
            </a: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в. самыми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популярными были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 «Русская мысль» и  «Вестник Европы».  </a:t>
            </a:r>
          </a:p>
        </p:txBody>
      </p:sp>
      <p:pic>
        <p:nvPicPr>
          <p:cNvPr id="3079" name="Рисунок 7" descr="%D0%9E%D0%B1%D0%BB%D0%BE%D0%B6%D0%BA%D0%B0_%D0%9D%D0%B8%D0%B2%D1%8B_19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76400"/>
            <a:ext cx="30575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867400" cy="868362"/>
          </a:xfrm>
        </p:spPr>
        <p:txBody>
          <a:bodyPr/>
          <a:lstStyle/>
          <a:p>
            <a:pPr eaLnBrk="1" hangingPunct="1"/>
            <a:r>
              <a:rPr lang="ru-RU" smtClean="0"/>
              <a:t>      </a:t>
            </a:r>
            <a:endParaRPr lang="ru-RU" smtClean="0">
              <a:solidFill>
                <a:srgbClr val="996600"/>
              </a:solidFill>
            </a:endParaRPr>
          </a:p>
        </p:txBody>
      </p:sp>
      <p:sp>
        <p:nvSpPr>
          <p:cNvPr id="4100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752600"/>
            <a:ext cx="3810000" cy="5105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Популярный русский еженедельный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журнал.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Печатался в Петербурге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с 1869 г., в издательстве  А.Ф.Маркса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до 1916 г., затем до сер. 1918 г. –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издательством  И.Д. Сытина. 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Выпускался как журнал семейного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чтения.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Журнал иллюстрировался до н.</a:t>
            </a:r>
            <a:r>
              <a:rPr lang="en-US" sz="1800" smtClean="0">
                <a:solidFill>
                  <a:srgbClr val="996600"/>
                </a:solidFill>
                <a:latin typeface="Monotype Corsiva" pitchFamily="66" charset="0"/>
              </a:rPr>
              <a:t>XX </a:t>
            </a: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в.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гравюрами, затем фотографиями.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Просуществовал 48 лет. За это время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Было издано 2500 номеров и  более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50 млн. экземпляров бесплатных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приложений.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11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1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100" b="1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28600"/>
            <a:ext cx="7924800" cy="112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sz="32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«Нива»</a:t>
            </a:r>
          </a:p>
          <a:p>
            <a:pPr algn="ctr">
              <a:defRPr/>
            </a:pPr>
            <a:r>
              <a:rPr lang="ru-RU" sz="28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Журнал литературы, политики и общественной жизни</a:t>
            </a:r>
          </a:p>
        </p:txBody>
      </p:sp>
      <p:pic>
        <p:nvPicPr>
          <p:cNvPr id="4102" name="Рисунок 7" descr="Niva_journ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76400"/>
            <a:ext cx="29051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0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dirty="0" smtClean="0"/>
          </a:p>
        </p:txBody>
      </p:sp>
      <p:sp>
        <p:nvSpPr>
          <p:cNvPr id="5124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657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Высокий уровень печатавшихся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произведений и низкая цена на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подписку обеспечивали журналу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высокий тираж и популярность.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Годовая подписка в н.</a:t>
            </a:r>
            <a:r>
              <a:rPr lang="en-US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XX</a:t>
            </a: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в. Стоила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СПб. – 5.50, в Москве – 6.25,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 России – 7 руб., за границу –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10 руб.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Стоимость одного номера – 15 коп.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без доставки, 20 коп. – с доставкой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на дом.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 1917 г. тираж  достиг 275 тысяч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80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экземпляров.</a:t>
            </a:r>
          </a:p>
        </p:txBody>
      </p:sp>
      <p:pic>
        <p:nvPicPr>
          <p:cNvPr id="6" name="Содержимое 5" descr="Niva_journal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072066" y="1714488"/>
            <a:ext cx="3083773" cy="4525963"/>
          </a:xfrm>
          <a:ln w="57150">
            <a:solidFill>
              <a:srgbClr val="6633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perspectiveFront"/>
            <a:lightRig rig="threePt" dir="t"/>
          </a:scene3d>
        </p:spPr>
      </p:pic>
      <p:sp>
        <p:nvSpPr>
          <p:cNvPr id="7" name="TextBox 6"/>
          <p:cNvSpPr txBox="1"/>
          <p:nvPr/>
        </p:nvSpPr>
        <p:spPr>
          <a:xfrm>
            <a:off x="1143000" y="228600"/>
            <a:ext cx="77724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«Нива»</a:t>
            </a:r>
          </a:p>
          <a:p>
            <a:pPr algn="ctr">
              <a:defRPr/>
            </a:pPr>
            <a:r>
              <a:rPr lang="ru-RU" sz="28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Журнал литературы, политики и общественной жизни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Находка школьного музея</a:t>
            </a:r>
            <a:b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«Родная летопись»</a:t>
            </a:r>
          </a:p>
        </p:txBody>
      </p:sp>
      <p:sp>
        <p:nvSpPr>
          <p:cNvPr id="6148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600200"/>
            <a:ext cx="35052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В школьный музей  подшивка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журнала «Нива» за 1909 г.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поступила в 2003 г. 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Всего насчитывается 28 номеров.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№1 от 3 января и до №39 от 26 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сентября 1909 г.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Журнал «Нива» поступал в уезд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и г. Переславль ,как пишут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«Владимирские губернские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ведомости», в 1876 г. выписывали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6 экземпляров.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В н.</a:t>
            </a:r>
            <a:r>
              <a:rPr lang="en-US" sz="1800" smtClean="0">
                <a:solidFill>
                  <a:srgbClr val="996600"/>
                </a:solidFill>
                <a:latin typeface="Monotype Corsiva" pitchFamily="66" charset="0"/>
              </a:rPr>
              <a:t>XX</a:t>
            </a: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в. тираж значительно 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увеличился.</a:t>
            </a:r>
          </a:p>
        </p:txBody>
      </p:sp>
      <p:pic>
        <p:nvPicPr>
          <p:cNvPr id="6149" name="Рисунок 5" descr="Нива 003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524000"/>
            <a:ext cx="34258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Публикации</a:t>
            </a:r>
            <a:r>
              <a:rPr lang="ru-RU" sz="4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40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На страницах журнала «Нива»</a:t>
            </a:r>
          </a:p>
        </p:txBody>
      </p:sp>
      <p:sp>
        <p:nvSpPr>
          <p:cNvPr id="7172" name="Текст 2"/>
          <p:cNvSpPr>
            <a:spLocks noGrp="1"/>
          </p:cNvSpPr>
          <p:nvPr>
            <p:ph type="body" sz="half" idx="1"/>
          </p:nvPr>
        </p:nvSpPr>
        <p:spPr>
          <a:xfrm>
            <a:off x="1371600" y="1752600"/>
            <a:ext cx="7391400" cy="4297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Рекламные объявления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События исторического значения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Материалы политического и общественного содержания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Юбилейные очерки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Литературные произведения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Достижения культуры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Репродукции, гравюры, картины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996600"/>
                </a:solidFill>
                <a:latin typeface="Monotype Corsiva" pitchFamily="66" charset="0"/>
              </a:rPr>
              <a:t>Научно-популярные сюжеты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rgbClr val="99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58113" cy="11318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Реклама красоты и здоровья</a:t>
            </a:r>
          </a:p>
        </p:txBody>
      </p:sp>
      <p:sp>
        <p:nvSpPr>
          <p:cNvPr id="8196" name="Текст 2"/>
          <p:cNvSpPr>
            <a:spLocks noGrp="1"/>
          </p:cNvSpPr>
          <p:nvPr>
            <p:ph type="body" sz="half" idx="1"/>
          </p:nvPr>
        </p:nvSpPr>
        <p:spPr>
          <a:xfrm>
            <a:off x="1000125" y="1571625"/>
            <a:ext cx="3571875" cy="52863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В журнале </a:t>
            </a:r>
            <a:r>
              <a:rPr lang="ru-RU" sz="1800" b="1" smtClean="0">
                <a:solidFill>
                  <a:srgbClr val="996600"/>
                </a:solidFill>
                <a:latin typeface="Monotype Corsiva" pitchFamily="66" charset="0"/>
              </a:rPr>
              <a:t>«Нива»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распространена реклама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препаратов, помогающих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людям приобрести или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восстановить свое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здоровье и красоту.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  Препараты помогали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исцелять самые разные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виды болезней. Например: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</a:t>
            </a:r>
            <a:r>
              <a:rPr lang="ru-RU" sz="1800" b="1" smtClean="0">
                <a:solidFill>
                  <a:srgbClr val="996600"/>
                </a:solidFill>
                <a:latin typeface="Monotype Corsiva" pitchFamily="66" charset="0"/>
              </a:rPr>
              <a:t>«Бальзам Бормани»</a:t>
            </a:r>
          </a:p>
          <a:p>
            <a:pPr algn="ctr" eaLnBrk="1" hangingPunct="1">
              <a:buFontTx/>
              <a:buNone/>
            </a:pPr>
            <a:r>
              <a:rPr lang="ru-RU" sz="1800" b="1" smtClean="0">
                <a:solidFill>
                  <a:srgbClr val="996600"/>
                </a:solidFill>
                <a:latin typeface="Monotype Corsiva" pitchFamily="66" charset="0"/>
              </a:rPr>
              <a:t> </a:t>
            </a: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помогал лечить ревматизм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и ломоты. Таблетки </a:t>
            </a:r>
            <a:r>
              <a:rPr lang="ru-RU" sz="1800" b="1" smtClean="0">
                <a:solidFill>
                  <a:srgbClr val="996600"/>
                </a:solidFill>
                <a:latin typeface="Monotype Corsiva" pitchFamily="66" charset="0"/>
              </a:rPr>
              <a:t>«</a:t>
            </a:r>
            <a:r>
              <a:rPr lang="en-US" sz="1800" b="1" smtClean="0">
                <a:solidFill>
                  <a:srgbClr val="996600"/>
                </a:solidFill>
                <a:latin typeface="Monotype Corsiva" pitchFamily="66" charset="0"/>
              </a:rPr>
              <a:t>I</a:t>
            </a:r>
            <a:r>
              <a:rPr lang="ru-RU" sz="1800" b="1" smtClean="0">
                <a:solidFill>
                  <a:srgbClr val="996600"/>
                </a:solidFill>
                <a:latin typeface="Monotype Corsiva" pitchFamily="66" charset="0"/>
              </a:rPr>
              <a:t>ОГУРТ»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 Трайнера помогали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лечить желудочно-кишечные</a:t>
            </a:r>
          </a:p>
          <a:p>
            <a:pPr algn="ctr" eaLnBrk="1" hangingPunct="1">
              <a:buFontTx/>
              <a:buNone/>
            </a:pPr>
            <a:r>
              <a:rPr lang="ru-RU" sz="1800" smtClean="0">
                <a:solidFill>
                  <a:srgbClr val="996600"/>
                </a:solidFill>
                <a:latin typeface="Monotype Corsiva" pitchFamily="66" charset="0"/>
              </a:rPr>
              <a:t> заболевания.</a:t>
            </a:r>
          </a:p>
        </p:txBody>
      </p:sp>
      <p:pic>
        <p:nvPicPr>
          <p:cNvPr id="8197" name="Содержимое 7" descr="Точечный рисунок (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4267200"/>
            <a:ext cx="3581400" cy="2066925"/>
          </a:xfrm>
        </p:spPr>
      </p:pic>
      <p:pic>
        <p:nvPicPr>
          <p:cNvPr id="8198" name="Рисунок 10" descr="Точечный рисунок (2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524000"/>
            <a:ext cx="42672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00375" y="1143000"/>
            <a:ext cx="41433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Слабительные пилюли Ара.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625" y="3929063"/>
            <a:ext cx="42148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Лечебница К.Ю. Эрнста</a:t>
            </a:r>
          </a:p>
        </p:txBody>
      </p:sp>
      <p:pic>
        <p:nvPicPr>
          <p:cNvPr id="12" name="Содержимое 11" descr="Windows Bitmap Image (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714612" y="1643050"/>
            <a:ext cx="4038600" cy="1947182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13" name="Рисунок 12" descr="Windows Bitmap Image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0668" y="4357694"/>
            <a:ext cx="6521019" cy="20669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14"/>
          <p:cNvSpPr txBox="1"/>
          <p:nvPr/>
        </p:nvSpPr>
        <p:spPr>
          <a:xfrm>
            <a:off x="2500313" y="214313"/>
            <a:ext cx="4429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Лечебная реклама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921</Words>
  <Application>Microsoft Office PowerPoint</Application>
  <PresentationFormat>Экран (4:3)</PresentationFormat>
  <Paragraphs>201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Monotype Corsiva</vt:lpstr>
      <vt:lpstr>Office Theme</vt:lpstr>
      <vt:lpstr>Краеведческая находка. «Иллюстрированный журнал  литературы и современной жизни  «Нива»</vt:lpstr>
      <vt:lpstr>Цель</vt:lpstr>
      <vt:lpstr>Историческая справка</vt:lpstr>
      <vt:lpstr>      </vt:lpstr>
      <vt:lpstr> </vt:lpstr>
      <vt:lpstr>Находка школьного музея «Родная летопись»</vt:lpstr>
      <vt:lpstr>Публикации На страницах журнала «Нива»</vt:lpstr>
      <vt:lpstr>Реклама красоты и здоровья</vt:lpstr>
      <vt:lpstr>Слайд 9</vt:lpstr>
      <vt:lpstr>Слайд 10</vt:lpstr>
      <vt:lpstr>Слайд 11</vt:lpstr>
      <vt:lpstr> Открытие северного полюса ( № 39 от 26 сентября 1909 г.) </vt:lpstr>
      <vt:lpstr>   « Пребывание Их Императорских Величеств с Августейшими детьми в финляндских шхерах» ( № 22 от  30 мая 1909 г.)  </vt:lpstr>
      <vt:lpstr>«К 200-летию Полтавского боя» ( № 26 от  27 июня 1909 г.)</vt:lpstr>
      <vt:lpstr>И.И. Мечников у Л.Н. Толстого в Ясной Поляне ( № 24 от 13 июня 1909 г.)</vt:lpstr>
      <vt:lpstr> Выставка «Союза русских художников»  в Санкт-Петербурге ( № 29 от 18 июля 1909 г.) </vt:lpstr>
      <vt:lpstr> </vt:lpstr>
      <vt:lpstr>        Первая русская  воздухоплавательная лаборатория ( № 18  от  2 мая 1909 г.)</vt:lpstr>
      <vt:lpstr>Вывод        </vt:lpstr>
      <vt:lpstr>Информационные ресурсы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Краеведческая находка. «Иллюстрированный журнал  литературы и современной жизни  «Нива»</dc:title>
  <dc:creator>biblioteka</dc:creator>
  <cp:lastModifiedBy>biblioteka</cp:lastModifiedBy>
  <cp:revision>46</cp:revision>
  <dcterms:modified xsi:type="dcterms:W3CDTF">2017-08-07T07:57:25Z</dcterms:modified>
</cp:coreProperties>
</file>