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sldIdLst>
    <p:sldId id="256" r:id="rId2"/>
    <p:sldId id="259" r:id="rId3"/>
    <p:sldId id="265" r:id="rId4"/>
    <p:sldId id="266" r:id="rId5"/>
    <p:sldId id="284" r:id="rId6"/>
    <p:sldId id="283" r:id="rId7"/>
    <p:sldId id="258" r:id="rId8"/>
    <p:sldId id="263" r:id="rId9"/>
    <p:sldId id="267" r:id="rId10"/>
    <p:sldId id="260" r:id="rId11"/>
    <p:sldId id="261" r:id="rId12"/>
    <p:sldId id="262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79" r:id="rId26"/>
    <p:sldId id="287" r:id="rId27"/>
    <p:sldId id="286" r:id="rId28"/>
    <p:sldId id="280" r:id="rId29"/>
    <p:sldId id="28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BC723-E8A1-44B3-9AF0-F18D19E678E0}" type="datetimeFigureOut">
              <a:rPr lang="ru-RU" smtClean="0"/>
              <a:t>14.10.2022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0ADF7-7EFF-4029-9AE7-3CD091CB1B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036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ADF7-7EFF-4029-9AE7-3CD091CB1B3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20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.atlas100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564904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Формирование естественнонаучной грамотности на уроках географии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594928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г.Переславль-Залесский,2022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188640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Методические мастерские для педагогов общеобразовательных организаций</a:t>
            </a:r>
          </a:p>
          <a:p>
            <a:pPr algn="ctr"/>
            <a:r>
              <a:rPr lang="ru-RU" sz="2000" dirty="0" smtClean="0"/>
              <a:t> г</a:t>
            </a:r>
            <a:r>
              <a:rPr lang="ru-RU" sz="2000" dirty="0" smtClean="0"/>
              <a:t>. Переславля-Залесского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220072" y="4592939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Фомина </a:t>
            </a:r>
            <a:r>
              <a:rPr lang="ru-RU" dirty="0"/>
              <a:t>Н</a:t>
            </a:r>
            <a:r>
              <a:rPr lang="ru-RU" dirty="0" smtClean="0"/>
              <a:t>.С., учитель географии МОУ СШ № 2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 одного знаний больше, но другой лучше умеет их использовать</a:t>
            </a:r>
            <a:endParaRPr lang="ru-RU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264044" cy="2111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User\Desktop\depositphotos_50654611-stock-photo-two-cheerful-men-looking-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884" y="4005064"/>
            <a:ext cx="3601315" cy="2404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t="15482"/>
          <a:stretch/>
        </p:blipFill>
        <p:spPr bwMode="auto">
          <a:xfrm>
            <a:off x="5076056" y="3501008"/>
            <a:ext cx="3497860" cy="2396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Функциональная грамотность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556792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«Функционально грамотный человек – это человек, который способен использовать все постоянно приобретаемые в течение жизни знания, умения и навыки для максимально широкого диапазона жизненных задач в различных сферах человеческой деятельности, общения и социальных отношений»</a:t>
            </a:r>
          </a:p>
          <a:p>
            <a:pPr algn="r"/>
            <a:r>
              <a:rPr lang="ru-RU" sz="2000" dirty="0" smtClean="0"/>
              <a:t>Леонтьев А.А.</a:t>
            </a:r>
            <a:endParaRPr lang="ru-RU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812559"/>
            <a:ext cx="4752527" cy="2829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Основные составляющие функциональной грамотности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62880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/>
        </p:blipFill>
        <p:spPr>
          <a:xfrm>
            <a:off x="1475656" y="1484784"/>
            <a:ext cx="5832648" cy="511256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6"/>
          <p:cNvSpPr>
            <a:spLocks noGrp="1"/>
          </p:cNvSpPr>
          <p:nvPr>
            <p:ph sz="quarter" idx="1"/>
          </p:nvPr>
        </p:nvSpPr>
        <p:spPr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Дефицит не просто знаний, а знаний типа “</a:t>
            </a:r>
            <a:r>
              <a:rPr lang="ru-RU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know</a:t>
            </a: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how</a:t>
            </a: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” – «знаю как»:</a:t>
            </a:r>
            <a:endParaRPr lang="ru-RU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формулировать вопросы;</a:t>
            </a:r>
            <a:endParaRPr lang="ru-RU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обосновывать, доказывать;</a:t>
            </a:r>
            <a:endParaRPr lang="ru-RU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использовать простейшие приемы исследования;</a:t>
            </a:r>
            <a:endParaRPr lang="ru-RU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строить развернутые высказывания;</a:t>
            </a:r>
            <a:endParaRPr lang="ru-RU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устанавливать надежность информации;</a:t>
            </a:r>
            <a:endParaRPr lang="ru-RU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Arial"/>
                <a:ea typeface="DejaVu Sans"/>
              </a:rPr>
              <a:t>у</a:t>
            </a:r>
            <a:r>
              <a:rPr lang="ru-RU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мение сотрудничать</a:t>
            </a:r>
            <a:endParaRPr lang="ru-RU" sz="4800" b="0" strike="noStrike" spc="-1" dirty="0">
              <a:latin typeface="Arial"/>
            </a:endParaRPr>
          </a:p>
        </p:txBody>
      </p:sp>
      <p:sp>
        <p:nvSpPr>
          <p:cNvPr id="5" name="CustomShap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145" dirty="0">
                <a:latin typeface="Arial"/>
                <a:ea typeface="DejaVu Sans"/>
              </a:rPr>
              <a:t>Какие проблемы в подготовке наших школьников выявили международные исследования PISA</a:t>
            </a:r>
            <a:endParaRPr lang="ru-RU" sz="2800" b="1" strike="noStrike" spc="-1" dirty="0">
              <a:latin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301208"/>
            <a:ext cx="3217168" cy="1451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6"/>
          <p:cNvSpPr>
            <a:spLocks noGrp="1"/>
          </p:cNvSpPr>
          <p:nvPr>
            <p:ph sz="quarter" idx="1"/>
          </p:nvPr>
        </p:nvSpPr>
        <p:spPr>
          <a:xfrm>
            <a:off x="539552" y="1124744"/>
            <a:ext cx="7467600" cy="48737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ru-RU" sz="20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Чтобы оценить уровень функциональной грамотности своих учеников, учителю нужно дать им нетипичные задания, в которых предлагается рассмотреть некоторые проблемы из реальной жизни. Решение этих задач, как правило, требует применения знаний в незнакомой ситуации, поиска новых решений или способов действий, т.е. требует творческой </a:t>
            </a:r>
            <a:r>
              <a:rPr lang="ru-RU" sz="20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активности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5" name="CustomShap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latin typeface="Arial"/>
                <a:ea typeface="DejaVu Sans"/>
              </a:rPr>
              <a:t>Задача учителя</a:t>
            </a:r>
            <a:endParaRPr lang="ru-RU" sz="40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31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5"/>
          <p:cNvSpPr>
            <a:spLocks noGrp="1"/>
          </p:cNvSpPr>
          <p:nvPr>
            <p:ph type="title"/>
          </p:nvPr>
        </p:nvSpPr>
        <p:spPr>
          <a:xfrm>
            <a:off x="395536" y="764704"/>
            <a:ext cx="7467600" cy="11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/>
            <a:r>
              <a:rPr lang="ru-RU" sz="2400" b="0" strike="noStrike" spc="-1" dirty="0" smtClean="0">
                <a:latin typeface="Arial"/>
                <a:ea typeface="DejaVu Sans"/>
              </a:rPr>
              <a:t>На уроках  </a:t>
            </a:r>
            <a:r>
              <a:rPr lang="ru-RU" sz="2400" b="0" strike="noStrike" spc="-1" dirty="0">
                <a:latin typeface="Arial"/>
                <a:ea typeface="DejaVu Sans"/>
              </a:rPr>
              <a:t>географии </a:t>
            </a:r>
            <a:r>
              <a:rPr lang="ru-RU" sz="2400" b="0" strike="noStrike" spc="-1" dirty="0" smtClean="0">
                <a:latin typeface="Arial"/>
                <a:ea typeface="DejaVu Sans"/>
              </a:rPr>
              <a:t>функциональную </a:t>
            </a:r>
            <a:r>
              <a:rPr lang="ru-RU" sz="2400" b="0" strike="noStrike" spc="-1" dirty="0">
                <a:latin typeface="Arial"/>
                <a:ea typeface="DejaVu Sans"/>
              </a:rPr>
              <a:t>грамотность </a:t>
            </a:r>
            <a:r>
              <a:rPr lang="ru-RU" sz="2400" b="0" strike="noStrike" spc="-1" dirty="0" smtClean="0">
                <a:latin typeface="Arial"/>
                <a:ea typeface="DejaVu Sans"/>
              </a:rPr>
              <a:t>формирую</a:t>
            </a:r>
            <a:r>
              <a:rPr sz="1600" dirty="0"/>
              <a:t/>
            </a:r>
            <a:br>
              <a:rPr sz="1600" dirty="0"/>
            </a:br>
            <a:r>
              <a:rPr lang="ru-RU" sz="2400" b="0" strike="noStrike" spc="-1" dirty="0" smtClean="0">
                <a:latin typeface="Arial"/>
                <a:ea typeface="DejaVu Sans"/>
              </a:rPr>
              <a:t> </a:t>
            </a:r>
            <a:r>
              <a:rPr lang="ru-RU" sz="2400" b="0" strike="noStrike" spc="-1" dirty="0">
                <a:latin typeface="Arial"/>
                <a:ea typeface="DejaVu Sans"/>
              </a:rPr>
              <a:t>достижением, прежде всего, предметных результатов через:</a:t>
            </a:r>
            <a:r>
              <a:rPr dirty="0"/>
              <a:t/>
            </a:r>
            <a:br>
              <a:rPr dirty="0"/>
            </a:br>
            <a:endParaRPr lang="ru-RU" sz="4400" b="0" strike="noStrike" spc="-1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1833498"/>
            <a:ext cx="64730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2"/>
                </a:solidFill>
              </a:rPr>
              <a:t>Работу с текстом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2"/>
                </a:solidFill>
              </a:rPr>
              <a:t>Работу с географической картой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2"/>
                </a:solidFill>
              </a:rPr>
              <a:t>Работу со статистическими данными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"/>
          <a:stretch/>
        </p:blipFill>
        <p:spPr bwMode="auto">
          <a:xfrm>
            <a:off x="251520" y="3752840"/>
            <a:ext cx="2160240" cy="2573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66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5"/>
          <p:cNvSpPr/>
          <p:nvPr/>
        </p:nvSpPr>
        <p:spPr>
          <a:xfrm>
            <a:off x="323528" y="332656"/>
            <a:ext cx="8136904" cy="108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/>
            <a:r>
              <a:rPr lang="ru-RU" sz="2400" b="1" strike="noStrike" spc="-1" dirty="0">
                <a:solidFill>
                  <a:schemeClr val="tx2"/>
                </a:solidFill>
                <a:latin typeface="Arial"/>
                <a:ea typeface="DejaVu Sans"/>
              </a:rPr>
              <a:t>Основные критерии отбора заданий для</a:t>
            </a:r>
            <a:endParaRPr lang="ru-RU" sz="2400" b="1" strike="noStrike" spc="-1" dirty="0">
              <a:solidFill>
                <a:schemeClr val="tx2"/>
              </a:solidFill>
              <a:latin typeface="Arial"/>
            </a:endParaRPr>
          </a:p>
          <a:p>
            <a:pPr algn="ctr"/>
            <a:r>
              <a:rPr lang="ru-RU" sz="2400" b="1" strike="noStrike" spc="-1" dirty="0">
                <a:solidFill>
                  <a:schemeClr val="tx2"/>
                </a:solidFill>
                <a:latin typeface="Arial"/>
                <a:ea typeface="DejaVu Sans"/>
              </a:rPr>
              <a:t>формирования и оценки функциональной</a:t>
            </a:r>
            <a:endParaRPr lang="ru-RU" sz="2400" b="1" strike="noStrike" spc="-1" dirty="0">
              <a:solidFill>
                <a:schemeClr val="tx2"/>
              </a:solidFill>
              <a:latin typeface="Arial"/>
            </a:endParaRPr>
          </a:p>
          <a:p>
            <a:pPr algn="ctr"/>
            <a:r>
              <a:rPr lang="ru-RU" sz="2400" b="1" strike="noStrike" spc="-1" dirty="0">
                <a:solidFill>
                  <a:schemeClr val="tx2"/>
                </a:solidFill>
                <a:latin typeface="Arial"/>
                <a:ea typeface="DejaVu Sans"/>
              </a:rPr>
              <a:t>грамотности</a:t>
            </a:r>
            <a:endParaRPr lang="ru-RU" sz="2400" b="1" strike="noStrike" spc="-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5" name="CustomShape 6"/>
          <p:cNvSpPr>
            <a:spLocks noGrp="1"/>
          </p:cNvSpPr>
          <p:nvPr>
            <p:ph sz="quarter" idx="1"/>
          </p:nvPr>
        </p:nvSpPr>
        <p:spPr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Наличие 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проблемы в описанной ситуации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Ситуационная значимость контекста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Необходимость 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перевода условий задачи,</a:t>
            </a:r>
            <a:endParaRPr lang="ru-RU" sz="2000" b="0" strike="noStrike" spc="-1" dirty="0">
              <a:latin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сформулированных с помощью обыденного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языка, 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на язык</a:t>
            </a:r>
            <a:endParaRPr lang="ru-RU" sz="2000" b="0" strike="noStrike" spc="-1" dirty="0">
              <a:latin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предметной области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Новизна 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формулировки задачи, неопределенность в</a:t>
            </a:r>
            <a:endParaRPr lang="ru-RU" sz="2000" b="0" strike="noStrike" spc="-1" dirty="0">
              <a:latin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способах решения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07615"/>
            <a:ext cx="2055716" cy="1906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3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5"/>
          <a:stretch/>
        </p:blipFill>
        <p:spPr bwMode="auto">
          <a:xfrm>
            <a:off x="251520" y="116632"/>
            <a:ext cx="866788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335699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356992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С</a:t>
            </a:r>
            <a:r>
              <a:rPr lang="ru-RU" sz="2800" dirty="0">
                <a:solidFill>
                  <a:schemeClr val="tx2"/>
                </a:solidFill>
              </a:rPr>
              <a:t>мысловое </a:t>
            </a:r>
            <a:r>
              <a:rPr lang="ru-RU" sz="2800" dirty="0" smtClean="0">
                <a:solidFill>
                  <a:schemeClr val="tx2"/>
                </a:solidFill>
              </a:rPr>
              <a:t>чтение </a:t>
            </a:r>
            <a:r>
              <a:rPr lang="ru-RU" sz="2800" dirty="0">
                <a:solidFill>
                  <a:schemeClr val="tx2"/>
                </a:solidFill>
              </a:rPr>
              <a:t>на уроках </a:t>
            </a:r>
            <a:r>
              <a:rPr lang="ru-RU" sz="2800" dirty="0" smtClean="0">
                <a:solidFill>
                  <a:schemeClr val="tx2"/>
                </a:solidFill>
              </a:rPr>
              <a:t>географии как один из способов формирования функциональной грамотности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619728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Задание 1. </a:t>
            </a:r>
            <a:r>
              <a:rPr lang="ru-RU" b="1" dirty="0"/>
              <a:t>Прочитайте  текст и выполните задания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7467600" cy="563036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Река </a:t>
            </a:r>
            <a:r>
              <a:rPr lang="ru-RU" sz="2800" dirty="0"/>
              <a:t>Трубеж – крупный приток Плещеева озера, впадающий в него с юго-восточной стороны. Протяженность реки составляет 36 км, водосборная площадь бассейна – 245 км</a:t>
            </a:r>
            <a:r>
              <a:rPr lang="ru-RU" sz="2800" baseline="30000" dirty="0"/>
              <a:t>2</a:t>
            </a:r>
            <a:r>
              <a:rPr lang="ru-RU" sz="2800" dirty="0"/>
              <a:t>. Трубеж берет свое начало из </a:t>
            </a:r>
            <a:r>
              <a:rPr lang="ru-RU" sz="2800" dirty="0" err="1"/>
              <a:t>Берендеевских</a:t>
            </a:r>
            <a:r>
              <a:rPr lang="ru-RU" sz="2800" dirty="0"/>
              <a:t> болот, которые находятся на водоразделе бассейнов Оки и Верхней Волги высота истока реки 223 м, высоту устья реки 136м. основное питание у реки талые снеговые и дождевые воды.</a:t>
            </a:r>
          </a:p>
          <a:p>
            <a:pPr marL="0" indent="0">
              <a:buNone/>
            </a:pPr>
            <a:r>
              <a:rPr lang="ru-RU" sz="2800" dirty="0"/>
              <a:t>Слово "</a:t>
            </a:r>
            <a:r>
              <a:rPr lang="ru-RU" sz="2800" dirty="0" err="1"/>
              <a:t>трубеж</a:t>
            </a:r>
            <a:r>
              <a:rPr lang="ru-RU" sz="2800" dirty="0"/>
              <a:t>" в переводе с древнеславянского языка означает "труба", "проток" или "приток". Известно, что до основания </a:t>
            </a:r>
            <a:r>
              <a:rPr lang="ru-RU" sz="2800" dirty="0" err="1"/>
              <a:t>Переяславля</a:t>
            </a:r>
            <a:r>
              <a:rPr lang="ru-RU" sz="2800" dirty="0"/>
              <a:t> Нового эта река имела другое название – Чернуха. Еще с эпохи неолита по ее берегам вблизи озера селились люди, образовывая крупные стоянки.</a:t>
            </a:r>
          </a:p>
          <a:p>
            <a:pPr marL="0" indent="0">
              <a:buNone/>
            </a:pPr>
            <a:r>
              <a:rPr lang="ru-RU" sz="2800" dirty="0"/>
              <a:t>На протяжении длительного периода через реку пролегали важнейшие торговые пути, что, видимо, стало одной из причин основания в этом месте города.</a:t>
            </a:r>
            <a:br>
              <a:rPr lang="ru-RU" sz="2800" dirty="0"/>
            </a:br>
            <a:r>
              <a:rPr lang="ru-RU" sz="2800" dirty="0"/>
              <a:t>Сегодня река Трубеж – неотъемлемая и колоритная часть Переславля-Залесского. Она пересекает город по центру, что придает ему особую живописность.</a:t>
            </a:r>
          </a:p>
          <a:p>
            <a:endParaRPr lang="ru-RU" dirty="0"/>
          </a:p>
        </p:txBody>
      </p:sp>
      <p:pic>
        <p:nvPicPr>
          <p:cNvPr id="4" name="Рисунок 3" descr="C:\Users\User\Desktop\915904_1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2889" y="44624"/>
            <a:ext cx="1656184" cy="1309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67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32656"/>
            <a:ext cx="82809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ru-RU" sz="2800" dirty="0" smtClean="0">
                <a:solidFill>
                  <a:schemeClr val="tx2"/>
                </a:solidFill>
              </a:rPr>
              <a:t>1.1.Используя </a:t>
            </a:r>
            <a:r>
              <a:rPr lang="ru-RU" sz="2800" dirty="0">
                <a:solidFill>
                  <a:schemeClr val="tx2"/>
                </a:solidFill>
              </a:rPr>
              <a:t>текст заполните таблицу «Гидрологические характеристики реки»</a:t>
            </a:r>
            <a:endParaRPr lang="ru-RU" sz="2400" dirty="0">
              <a:solidFill>
                <a:schemeClr val="tx2"/>
              </a:solidFill>
            </a:endParaRPr>
          </a:p>
          <a:p>
            <a:pPr algn="just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324542"/>
              </p:ext>
            </p:extLst>
          </p:nvPr>
        </p:nvGraphicFramePr>
        <p:xfrm>
          <a:off x="395536" y="1563762"/>
          <a:ext cx="8352928" cy="5033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8459"/>
                <a:gridCol w="4134469"/>
              </a:tblGrid>
              <a:tr h="838932">
                <a:tc>
                  <a:txBody>
                    <a:bodyPr/>
                    <a:lstStyle/>
                    <a:p>
                      <a:pPr algn="just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endParaRPr lang="ru-RU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Исток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Берендеевские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 болота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8932">
                <a:tc>
                  <a:txBody>
                    <a:bodyPr/>
                    <a:lstStyle/>
                    <a:p>
                      <a:pPr algn="just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endParaRPr lang="ru-RU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Устье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(куда впадает)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озеро Плещеево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8932">
                <a:tc>
                  <a:txBody>
                    <a:bodyPr/>
                    <a:lstStyle/>
                    <a:p>
                      <a:pPr algn="just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endParaRPr lang="ru-RU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Высота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истока, м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223 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8932">
                <a:tc>
                  <a:txBody>
                    <a:bodyPr/>
                    <a:lstStyle/>
                    <a:p>
                      <a:pPr algn="just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endParaRPr lang="ru-RU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Высота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устья, м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136 м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8932">
                <a:tc>
                  <a:txBody>
                    <a:bodyPr/>
                    <a:lstStyle/>
                    <a:p>
                      <a:pPr algn="just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endParaRPr lang="ru-RU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Длина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,км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36 км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8932">
                <a:tc>
                  <a:txBody>
                    <a:bodyPr/>
                    <a:lstStyle/>
                    <a:p>
                      <a:pPr algn="just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endParaRPr lang="ru-RU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Тип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питания реки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смешанный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6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788" y="980728"/>
            <a:ext cx="8075240" cy="41805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По прогнозам аналитиков в следующие 10 лет на многих предприятиях до 50% рабочих мест могут быть автоматизированы</a:t>
            </a:r>
            <a:endParaRPr lang="ru-RU" sz="2800" dirty="0"/>
          </a:p>
        </p:txBody>
      </p:sp>
      <p:pic>
        <p:nvPicPr>
          <p:cNvPr id="1026" name="Picture 2" descr="C:\Users\User\Desktop\image2-23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553357" cy="4173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1.2.используя данные таблицы и словарь терминов  выполните расчёты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Падение реки – превышение истока над устьем, выраженное в метрах.</a:t>
            </a:r>
          </a:p>
          <a:p>
            <a:r>
              <a:rPr lang="ru-RU" dirty="0"/>
              <a:t>Уклон реки – величина отношения падения реки к её длине.</a:t>
            </a:r>
          </a:p>
          <a:p>
            <a:r>
              <a:rPr lang="ru-RU" dirty="0" smtClean="0"/>
              <a:t>Падение – 223-136 =87м</a:t>
            </a:r>
          </a:p>
          <a:p>
            <a:r>
              <a:rPr lang="ru-RU" dirty="0" smtClean="0"/>
              <a:t>Уклон реки = 87/36 =2,41см/км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1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3200" b="1" dirty="0" smtClean="0"/>
              <a:t>«карта – второй язык географии» </a:t>
            </a:r>
            <a:br>
              <a:rPr lang="ru-RU" sz="3200" b="1" dirty="0" smtClean="0"/>
            </a:br>
            <a:r>
              <a:rPr lang="ru-RU" sz="2800" b="1" dirty="0" err="1" smtClean="0"/>
              <a:t>Н.Н.Баранский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Главная функция карты – отражение сведений о размещении предметов на земной поверхности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1"/>
          <a:stretch/>
        </p:blipFill>
        <p:spPr bwMode="auto">
          <a:xfrm>
            <a:off x="1418572" y="2492896"/>
            <a:ext cx="5723379" cy="3930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76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5883424" cy="1143000"/>
          </a:xfrm>
        </p:spPr>
        <p:txBody>
          <a:bodyPr>
            <a:noAutofit/>
          </a:bodyPr>
          <a:lstStyle/>
          <a:p>
            <a:r>
              <a:rPr lang="ru-RU" sz="1800" b="1" dirty="0"/>
              <a:t>Задание 2</a:t>
            </a:r>
            <a:br>
              <a:rPr lang="ru-RU" sz="1800" b="1" dirty="0"/>
            </a:br>
            <a:r>
              <a:rPr lang="ru-RU" sz="1800" b="1" dirty="0"/>
              <a:t>Подпишите  основные и промежуточные стороны горизонта и начертите схему движения группы туристов, используя текст. (1 км – 1 клетка)</a:t>
            </a:r>
            <a:br>
              <a:rPr lang="ru-RU" sz="1800" b="1" dirty="0"/>
            </a:br>
            <a:endParaRPr lang="ru-RU" sz="1800" b="1" dirty="0"/>
          </a:p>
        </p:txBody>
      </p:sp>
      <p:pic>
        <p:nvPicPr>
          <p:cNvPr id="4" name="Рисунок 3" descr="C:\Users\User\Desktop\543573_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3886" y="1340768"/>
            <a:ext cx="2257425" cy="142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semya-hiking-gory-446317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1466850" cy="13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2766978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Группа туристов вышла из точки А и два километра двигалась на север, затем 2 км на запад, 2 км на север и 2 км на восток. Затем они  сделал привал , приготовили обед (точка В на схеме) и продолжили свой путь движения на север 1 км, затем  1 км на восток, 2 км, на юг и 3 км на восток. Здесь они обустроили лагерь и  переночевали (точка С) Утром группа продолжила своё движение. Путь проходил по пересечённой местности 1 км на север, 1 км на восток, 4 км на юг и 2 км на запад. Второй день в пути оказался сложнее, путешественники устали и  сделали привал, во время привала ребята сделали красивые фотографии на природе. (Точка Д) Затем группа  отправилась дальше , 2 км они двигались  на север, 1 км на запад, 2 км на юг, 2 км на запад …. Группа вернулась домой. Посмотрите, какая интересная схема маршрута получилась у штурмана группы.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58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\Desktop\0f216eb94dfcd20707a034c2d9a54a16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05678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65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HOME\Downloads\IMG_43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873697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3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3 Решение жизненных ситуаций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7931224" cy="5069160"/>
          </a:xfrm>
        </p:spPr>
        <p:txBody>
          <a:bodyPr>
            <a:normAutofit fontScale="92500"/>
          </a:bodyPr>
          <a:lstStyle/>
          <a:p>
            <a:r>
              <a:rPr lang="ru-RU" i="1" dirty="0"/>
              <a:t>Восьмиклассник Николай  с ранних лет занимается туризмом, каждый год он с родителями путешествует.  Прошлым летом они побывали на озере Селигер. У Николая осталось много впечатлений и красивых фотографий от этой поездки. На следующий год папа предложил отправиться в горный поход, и сказал сыну: «Мы побываем на самой высокой точке нашей страны». </a:t>
            </a:r>
            <a:endParaRPr lang="ru-RU" dirty="0"/>
          </a:p>
          <a:p>
            <a:r>
              <a:rPr lang="ru-RU" i="1" dirty="0"/>
              <a:t>Папа дал сыну задание найти информацию о географическом положении и высоте гор, расположенных на территории нашей страны, и расположить их от самой низкой до самой высокой.</a:t>
            </a:r>
            <a:endParaRPr lang="ru-RU" dirty="0"/>
          </a:p>
          <a:p>
            <a:r>
              <a:rPr lang="ru-RU" i="1" dirty="0"/>
              <a:t> </a:t>
            </a:r>
            <a:r>
              <a:rPr lang="ru-RU" i="1" dirty="0">
                <a:solidFill>
                  <a:schemeClr val="tx2"/>
                </a:solidFill>
              </a:rPr>
              <a:t>Найдите географические объекты на карте  и расположите их от самого низкого до самого высокого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C:\Users\User\Desktop\-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783709"/>
            <a:ext cx="1656184" cy="1074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915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Расположите от самой низкой до самой высокой</a:t>
            </a:r>
            <a:endParaRPr lang="ru-RU" dirty="0"/>
          </a:p>
        </p:txBody>
      </p:sp>
      <p:pic>
        <p:nvPicPr>
          <p:cNvPr id="2051" name="Рисунок 8" descr="Описание: C:\Users\User\Desktop\depositphotos_34596519-stock-photo-cartoon-child-isolate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54719"/>
            <a:ext cx="1800200" cy="232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Описание: C:\Users\User\Desktop\depositphotos_34596519-stock-photo-cartoon-child-isolate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7225" y="1403350"/>
            <a:ext cx="6096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1631950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Горы Хибины 1200 </a:t>
            </a:r>
          </a:p>
          <a:p>
            <a:pPr>
              <a:lnSpc>
                <a:spcPct val="20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Плато </a:t>
            </a:r>
            <a:r>
              <a:rPr lang="ru-RU" sz="2400" b="1" dirty="0" err="1" smtClean="0">
                <a:solidFill>
                  <a:schemeClr val="tx2"/>
                </a:solidFill>
              </a:rPr>
              <a:t>Путорана</a:t>
            </a:r>
            <a:r>
              <a:rPr lang="ru-RU" sz="2400" b="1" dirty="0" smtClean="0">
                <a:solidFill>
                  <a:schemeClr val="tx2"/>
                </a:solidFill>
              </a:rPr>
              <a:t> 1701 </a:t>
            </a:r>
          </a:p>
          <a:p>
            <a:pPr>
              <a:lnSpc>
                <a:spcPct val="20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Гора Народная 1895</a:t>
            </a:r>
          </a:p>
          <a:p>
            <a:pPr>
              <a:lnSpc>
                <a:spcPct val="20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Становой хребет 2256</a:t>
            </a:r>
          </a:p>
          <a:p>
            <a:pPr>
              <a:lnSpc>
                <a:spcPct val="20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Алтай </a:t>
            </a:r>
            <a:r>
              <a:rPr lang="ru-RU" sz="2400" b="1" dirty="0" err="1" smtClean="0">
                <a:solidFill>
                  <a:schemeClr val="tx2"/>
                </a:solidFill>
              </a:rPr>
              <a:t>г.Белуха</a:t>
            </a:r>
            <a:r>
              <a:rPr lang="ru-RU" sz="2400" b="1" dirty="0" smtClean="0">
                <a:solidFill>
                  <a:schemeClr val="tx2"/>
                </a:solidFill>
              </a:rPr>
              <a:t> 4506</a:t>
            </a:r>
          </a:p>
          <a:p>
            <a:pPr>
              <a:lnSpc>
                <a:spcPct val="20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Эльбрус 5642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28940"/>
            <a:ext cx="2638730" cy="173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281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рефлексия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23719" b="19050"/>
          <a:stretch/>
        </p:blipFill>
        <p:spPr bwMode="auto">
          <a:xfrm>
            <a:off x="710004" y="1086826"/>
            <a:ext cx="7894443" cy="339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8760" y="4485369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Всё понятно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06048" y="4485369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Есть вопросы!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468542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Есть над чем подумать!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7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" t="67310" r="67162"/>
          <a:stretch/>
        </p:blipFill>
        <p:spPr bwMode="auto">
          <a:xfrm>
            <a:off x="5724128" y="4509120"/>
            <a:ext cx="2571782" cy="19201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969690"/>
            <a:ext cx="79723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«Три пути ведут к знанию:</a:t>
            </a:r>
          </a:p>
          <a:p>
            <a:r>
              <a:rPr lang="ru-RU" sz="3200" b="1" i="1" dirty="0">
                <a:solidFill>
                  <a:schemeClr val="tx2"/>
                </a:solidFill>
              </a:rPr>
              <a:t>п</a:t>
            </a:r>
            <a:r>
              <a:rPr lang="ru-RU" sz="3200" b="1" i="1" dirty="0" smtClean="0">
                <a:solidFill>
                  <a:schemeClr val="tx2"/>
                </a:solidFill>
              </a:rPr>
              <a:t>уть размышления – это путь самый благородный, </a:t>
            </a:r>
          </a:p>
          <a:p>
            <a:r>
              <a:rPr lang="ru-RU" sz="3200" b="1" i="1" dirty="0" smtClean="0">
                <a:solidFill>
                  <a:schemeClr val="tx2"/>
                </a:solidFill>
              </a:rPr>
              <a:t>путь подражания – это путь самый лёгкий и путь опыта – это путь самый горький»</a:t>
            </a:r>
          </a:p>
          <a:p>
            <a:pPr algn="r"/>
            <a:r>
              <a:rPr lang="ru-RU" sz="3200" b="1" i="1" dirty="0" smtClean="0">
                <a:solidFill>
                  <a:schemeClr val="tx2"/>
                </a:solidFill>
              </a:rPr>
              <a:t>Конфуций</a:t>
            </a:r>
            <a:endParaRPr lang="ru-RU" sz="32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1888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tx2"/>
                </a:solidFill>
              </a:rPr>
              <a:t>Спасибо за внимание!</a:t>
            </a:r>
            <a:endParaRPr lang="ru-RU" sz="6000" dirty="0">
              <a:solidFill>
                <a:schemeClr val="tx2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490127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1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Какие профессии могут исчезнуть?</a:t>
            </a:r>
            <a:endParaRPr lang="ru-RU" b="1" dirty="0"/>
          </a:p>
        </p:txBody>
      </p:sp>
      <p:pic>
        <p:nvPicPr>
          <p:cNvPr id="4" name="Picture 2" descr="C:\Users\HOME\Desktop\45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725" y="930278"/>
            <a:ext cx="3122478" cy="1825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611560" y="1340768"/>
            <a:ext cx="705678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800" dirty="0" smtClean="0"/>
              <a:t>Почтальон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800" dirty="0" smtClean="0"/>
              <a:t>Бухгалтер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800" dirty="0" smtClean="0"/>
              <a:t>Кассир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800" dirty="0" smtClean="0"/>
              <a:t>Секретарь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800" dirty="0" smtClean="0"/>
              <a:t>Фасовщик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800" dirty="0" smtClean="0"/>
              <a:t>Смотритель в музее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800" dirty="0" smtClean="0"/>
              <a:t>Стенографист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800" dirty="0" smtClean="0"/>
              <a:t>Работники добывающей и обрабатывающей промышленности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800" dirty="0" smtClean="0"/>
              <a:t>Банковские работники и др.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 smtClean="0"/>
          </a:p>
          <a:p>
            <a:pPr marL="285750" indent="-285750">
              <a:buFont typeface="Wingdings" pitchFamily="2" charset="2"/>
              <a:buChar char="§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616530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данным Всемирного экономического форума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03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Какие профессии будут востребованы на рынке труда?</a:t>
            </a: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705" t="4698" r="5636"/>
          <a:stretch/>
        </p:blipFill>
        <p:spPr bwMode="auto">
          <a:xfrm>
            <a:off x="1587965" y="1628800"/>
            <a:ext cx="6228677" cy="447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287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3004"/>
            <a:ext cx="8284288" cy="475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https://atlas100.ru/future</a:t>
            </a:r>
            <a:r>
              <a:rPr lang="en-US" dirty="0" smtClean="0">
                <a:hlinkClick r:id="rId3"/>
              </a:rPr>
              <a:t>/</a:t>
            </a:r>
            <a:endParaRPr lang="ru-RU" dirty="0" smtClean="0">
              <a:hlinkClick r:id="rId3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6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Для овладения новыми профессиями нужны будут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Системное мышление</a:t>
            </a:r>
          </a:p>
          <a:p>
            <a:r>
              <a:rPr lang="ru-RU" dirty="0" smtClean="0"/>
              <a:t>Межотраслевая коммуникация</a:t>
            </a:r>
          </a:p>
          <a:p>
            <a:r>
              <a:rPr lang="ru-RU" dirty="0" smtClean="0"/>
              <a:t>Управление проектами</a:t>
            </a:r>
          </a:p>
          <a:p>
            <a:r>
              <a:rPr lang="ru-RU" dirty="0" smtClean="0"/>
              <a:t>Бережливое производство</a:t>
            </a:r>
          </a:p>
          <a:p>
            <a:r>
              <a:rPr lang="ru-RU" dirty="0" err="1" smtClean="0"/>
              <a:t>Клиентоориентированность</a:t>
            </a:r>
            <a:endParaRPr lang="ru-RU" dirty="0" smtClean="0"/>
          </a:p>
          <a:p>
            <a:r>
              <a:rPr lang="ru-RU" dirty="0" err="1" smtClean="0"/>
              <a:t>Мультиязычность</a:t>
            </a:r>
            <a:r>
              <a:rPr lang="ru-RU" dirty="0" smtClean="0"/>
              <a:t> и </a:t>
            </a:r>
            <a:r>
              <a:rPr lang="ru-RU" dirty="0" err="1" smtClean="0"/>
              <a:t>мультикультурность</a:t>
            </a:r>
            <a:endParaRPr lang="ru-RU" dirty="0" smtClean="0"/>
          </a:p>
          <a:p>
            <a:r>
              <a:rPr lang="ru-RU" dirty="0" smtClean="0"/>
              <a:t>Работа с людьми</a:t>
            </a:r>
          </a:p>
          <a:p>
            <a:r>
              <a:rPr lang="ru-RU" dirty="0" smtClean="0"/>
              <a:t>Работа в условиях неопределённости</a:t>
            </a:r>
          </a:p>
          <a:p>
            <a:r>
              <a:rPr lang="ru-RU" dirty="0" smtClean="0"/>
              <a:t>Навыки художественного творчества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8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Основными  базовыми компетенциями успешной профессиональной деятельности будут:</a:t>
            </a:r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1331" t="24079" r="30878" b="29179"/>
          <a:stretch>
            <a:fillRect/>
          </a:stretch>
        </p:blipFill>
        <p:spPr bwMode="auto">
          <a:xfrm>
            <a:off x="4719288" y="4005064"/>
            <a:ext cx="4065179" cy="2630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82659" y="2132856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err="1" smtClean="0"/>
              <a:t>Креативность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Коммуникации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Критическое мышление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Командная работа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652934"/>
          </a:xfrm>
        </p:spPr>
        <p:txBody>
          <a:bodyPr/>
          <a:lstStyle/>
          <a:p>
            <a:pPr algn="ctr"/>
            <a:r>
              <a:rPr lang="ru-RU" b="1" dirty="0" smtClean="0"/>
              <a:t>Чему должны обучать в школе?</a:t>
            </a:r>
            <a:endParaRPr lang="ru-RU" b="1" dirty="0"/>
          </a:p>
        </p:txBody>
      </p:sp>
      <p:pic>
        <p:nvPicPr>
          <p:cNvPr id="3075" name="Picture 3" descr="C:\Users\HOME\Desktop\628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524328" cy="395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…куда важнее  умение решать реальные жизненные проблемы и самостоятельно работать с информацией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90892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«</a:t>
            </a:r>
            <a:r>
              <a:rPr lang="ru-RU" sz="3200" dirty="0" smtClean="0">
                <a:solidFill>
                  <a:schemeClr val="tx2"/>
                </a:solidFill>
              </a:rPr>
              <a:t>базовые компетенции»</a:t>
            </a:r>
          </a:p>
          <a:p>
            <a:r>
              <a:rPr lang="ru-RU" sz="3200" dirty="0" smtClean="0">
                <a:solidFill>
                  <a:schemeClr val="tx2"/>
                </a:solidFill>
              </a:rPr>
              <a:t>«функциональная грамотность»</a:t>
            </a:r>
          </a:p>
          <a:p>
            <a:r>
              <a:rPr lang="ru-RU" sz="3200" dirty="0" smtClean="0">
                <a:solidFill>
                  <a:schemeClr val="tx2"/>
                </a:solidFill>
              </a:rPr>
              <a:t>«творческие когнитивные задачи»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4" name="AutoShape 2" descr="C:\Users\HOME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Users\HOME\Desktop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C:\Users\HOME\Desktop\i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10693"/>
            <a:ext cx="3816424" cy="2378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2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E9F5DB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386</TotalTime>
  <Words>979</Words>
  <Application>Microsoft Office PowerPoint</Application>
  <PresentationFormat>Экран (4:3)</PresentationFormat>
  <Paragraphs>129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Century Schoolbook</vt:lpstr>
      <vt:lpstr>DejaVu Sans</vt:lpstr>
      <vt:lpstr>Times New Roman</vt:lpstr>
      <vt:lpstr>Wingdings</vt:lpstr>
      <vt:lpstr>Wingdings 2</vt:lpstr>
      <vt:lpstr>Эркер</vt:lpstr>
      <vt:lpstr>Формирование естественнонаучной грамотности на уроках географии</vt:lpstr>
      <vt:lpstr>По прогнозам аналитиков в следующие 10 лет на многих предприятиях до 50% рабочих мест могут быть автоматизированы</vt:lpstr>
      <vt:lpstr>Какие профессии могут исчезнуть?</vt:lpstr>
      <vt:lpstr>Какие профессии будут востребованы на рынке труда?</vt:lpstr>
      <vt:lpstr>https://atlas100.ru/future/ </vt:lpstr>
      <vt:lpstr>Для овладения новыми профессиями нужны будут</vt:lpstr>
      <vt:lpstr>Основными  базовыми компетенциями успешной профессиональной деятельности будут:</vt:lpstr>
      <vt:lpstr>Чему должны обучать в школе?</vt:lpstr>
      <vt:lpstr>…куда важнее  умение решать реальные жизненные проблемы и самостоятельно работать с информацией</vt:lpstr>
      <vt:lpstr>У одного знаний больше, но другой лучше умеет их использовать</vt:lpstr>
      <vt:lpstr>Функциональная грамотность</vt:lpstr>
      <vt:lpstr>Презентация PowerPoint</vt:lpstr>
      <vt:lpstr>Какие проблемы в подготовке наших школьников выявили международные исследования PISA</vt:lpstr>
      <vt:lpstr>Задача учителя</vt:lpstr>
      <vt:lpstr>На уроках  географии функциональную грамотность формирую  достижением, прежде всего, предметных результатов через: </vt:lpstr>
      <vt:lpstr>Презентация PowerPoint</vt:lpstr>
      <vt:lpstr>Презентация PowerPoint</vt:lpstr>
      <vt:lpstr>Задание 1. Прочитайте  текст и выполните задания </vt:lpstr>
      <vt:lpstr>Презентация PowerPoint</vt:lpstr>
      <vt:lpstr>1.2.используя данные таблицы и словарь терминов  выполните расчёты</vt:lpstr>
      <vt:lpstr>«карта – второй язык географии»  Н.Н.Баранский</vt:lpstr>
      <vt:lpstr>Задание 2 Подпишите  основные и промежуточные стороны горизонта и начертите схему движения группы туристов, используя текст. (1 км – 1 клетка) </vt:lpstr>
      <vt:lpstr>Презентация PowerPoint</vt:lpstr>
      <vt:lpstr>Презентация PowerPoint</vt:lpstr>
      <vt:lpstr>Задание 3 Решение жизненных ситуаций</vt:lpstr>
      <vt:lpstr>Расположите от самой низкой до самой высокой</vt:lpstr>
      <vt:lpstr>рефлексия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на уроках географии</dc:title>
  <dc:creator>zavhoz</dc:creator>
  <cp:lastModifiedBy>1</cp:lastModifiedBy>
  <cp:revision>26</cp:revision>
  <dcterms:created xsi:type="dcterms:W3CDTF">2022-08-29T06:41:08Z</dcterms:created>
  <dcterms:modified xsi:type="dcterms:W3CDTF">2022-10-14T19:00:40Z</dcterms:modified>
</cp:coreProperties>
</file>